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3.xml" ContentType="application/vnd.openxmlformats-officedocument.drawingml.chart+xml"/>
  <Override PartName="/ppt/notesSlides/notesSlide39.xml" ContentType="application/vnd.openxmlformats-officedocument.presentationml.notesSlide+xml"/>
  <Override PartName="/ppt/charts/chart14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charts/chart16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7.xml" ContentType="application/vnd.openxmlformats-officedocument.drawingml.chart+xml"/>
  <Override PartName="/ppt/notesSlides/notesSlide47.xml" ContentType="application/vnd.openxmlformats-officedocument.presentationml.notesSl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2.xml" ContentType="application/vnd.openxmlformats-officedocument.presentationml.notesSlide+xml"/>
  <Override PartName="/ppt/charts/chart20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6.xml" ContentType="application/vnd.openxmlformats-officedocument.presentationml.notesSlide+xml"/>
  <Override PartName="/ppt/charts/chart22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23.xml" ContentType="application/vnd.openxmlformats-officedocument.drawingml.chart+xml"/>
  <Override PartName="/ppt/notesSlides/notesSlide60.xml" ContentType="application/vnd.openxmlformats-officedocument.presentationml.notesSlide+xml"/>
  <Override PartName="/ppt/charts/chart24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charts/chart25.xml" ContentType="application/vnd.openxmlformats-officedocument.drawingml.chart+xml"/>
  <Override PartName="/ppt/notesSlides/notesSlide64.xml" ContentType="application/vnd.openxmlformats-officedocument.presentationml.notesSlide+xml"/>
  <Override PartName="/ppt/charts/chart26.xml" ContentType="application/vnd.openxmlformats-officedocument.drawingml.chart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27.xml" ContentType="application/vnd.openxmlformats-officedocument.drawingml.chart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rts/chart28.xml" ContentType="application/vnd.openxmlformats-officedocument.drawingml.chart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14" r:id="rId2"/>
    <p:sldId id="307" r:id="rId3"/>
    <p:sldId id="308" r:id="rId4"/>
    <p:sldId id="309" r:id="rId5"/>
    <p:sldId id="416" r:id="rId6"/>
    <p:sldId id="310" r:id="rId7"/>
    <p:sldId id="311" r:id="rId8"/>
    <p:sldId id="332" r:id="rId9"/>
    <p:sldId id="313" r:id="rId10"/>
    <p:sldId id="262" r:id="rId11"/>
    <p:sldId id="413" r:id="rId12"/>
    <p:sldId id="360" r:id="rId13"/>
    <p:sldId id="338" r:id="rId14"/>
    <p:sldId id="335" r:id="rId15"/>
    <p:sldId id="337" r:id="rId16"/>
    <p:sldId id="315" r:id="rId17"/>
    <p:sldId id="391" r:id="rId18"/>
    <p:sldId id="367" r:id="rId19"/>
    <p:sldId id="366" r:id="rId20"/>
    <p:sldId id="365" r:id="rId21"/>
    <p:sldId id="316" r:id="rId22"/>
    <p:sldId id="340" r:id="rId23"/>
    <p:sldId id="339" r:id="rId24"/>
    <p:sldId id="317" r:id="rId25"/>
    <p:sldId id="318" r:id="rId26"/>
    <p:sldId id="358" r:id="rId27"/>
    <p:sldId id="342" r:id="rId28"/>
    <p:sldId id="341" r:id="rId29"/>
    <p:sldId id="330" r:id="rId30"/>
    <p:sldId id="319" r:id="rId31"/>
    <p:sldId id="394" r:id="rId32"/>
    <p:sldId id="347" r:id="rId33"/>
    <p:sldId id="348" r:id="rId34"/>
    <p:sldId id="354" r:id="rId35"/>
    <p:sldId id="351" r:id="rId36"/>
    <p:sldId id="355" r:id="rId37"/>
    <p:sldId id="352" r:id="rId38"/>
    <p:sldId id="356" r:id="rId39"/>
    <p:sldId id="353" r:id="rId40"/>
    <p:sldId id="357" r:id="rId41"/>
    <p:sldId id="320" r:id="rId42"/>
    <p:sldId id="361" r:id="rId43"/>
    <p:sldId id="373" r:id="rId44"/>
    <p:sldId id="372" r:id="rId45"/>
    <p:sldId id="321" r:id="rId46"/>
    <p:sldId id="362" r:id="rId47"/>
    <p:sldId id="375" r:id="rId48"/>
    <p:sldId id="374" r:id="rId49"/>
    <p:sldId id="322" r:id="rId50"/>
    <p:sldId id="383" r:id="rId51"/>
    <p:sldId id="384" r:id="rId52"/>
    <p:sldId id="385" r:id="rId53"/>
    <p:sldId id="386" r:id="rId54"/>
    <p:sldId id="323" r:id="rId55"/>
    <p:sldId id="363" r:id="rId56"/>
    <p:sldId id="379" r:id="rId57"/>
    <p:sldId id="378" r:id="rId58"/>
    <p:sldId id="324" r:id="rId59"/>
    <p:sldId id="325" r:id="rId60"/>
    <p:sldId id="381" r:id="rId61"/>
    <p:sldId id="380" r:id="rId62"/>
    <p:sldId id="387" r:id="rId63"/>
    <p:sldId id="388" r:id="rId64"/>
    <p:sldId id="389" r:id="rId65"/>
    <p:sldId id="390" r:id="rId66"/>
    <p:sldId id="326" r:id="rId67"/>
    <p:sldId id="345" r:id="rId68"/>
    <p:sldId id="344" r:id="rId69"/>
    <p:sldId id="343" r:id="rId70"/>
    <p:sldId id="331" r:id="rId71"/>
    <p:sldId id="364" r:id="rId72"/>
    <p:sldId id="368" r:id="rId73"/>
    <p:sldId id="382" r:id="rId74"/>
    <p:sldId id="328" r:id="rId75"/>
    <p:sldId id="412" r:id="rId76"/>
    <p:sldId id="417" r:id="rId77"/>
    <p:sldId id="419" r:id="rId78"/>
    <p:sldId id="420" r:id="rId79"/>
    <p:sldId id="393" r:id="rId80"/>
    <p:sldId id="397" r:id="rId81"/>
    <p:sldId id="396" r:id="rId82"/>
    <p:sldId id="410" r:id="rId83"/>
    <p:sldId id="411" r:id="rId84"/>
    <p:sldId id="414" r:id="rId8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A6A6A6"/>
    <a:srgbClr val="EE5067"/>
    <a:srgbClr val="FFFFFF"/>
    <a:srgbClr val="F79646"/>
    <a:srgbClr val="62A1C8"/>
    <a:srgbClr val="74BE8D"/>
    <a:srgbClr val="F2F2F2"/>
    <a:srgbClr val="95B79F"/>
    <a:srgbClr val="888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7" autoAdjust="0"/>
    <p:restoredTop sz="94660"/>
  </p:normalViewPr>
  <p:slideViewPr>
    <p:cSldViewPr>
      <p:cViewPr varScale="1">
        <p:scale>
          <a:sx n="107" d="100"/>
          <a:sy n="107" d="100"/>
        </p:scale>
        <p:origin x="878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09599642592903E-2"/>
          <c:y val="0"/>
          <c:w val="0.98879040035740706"/>
          <c:h val="0.69281396070759371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2F-405D-8BFD-A49BD7A47D1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2F-405D-8BFD-A49BD7A47D1F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2F-405D-8BFD-A49BD7A47D1F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2F-405D-8BFD-A49BD7A47D1F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2F-405D-8BFD-A49BD7A47D1F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2F-405D-8BFD-A49BD7A47D1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2F-405D-8BFD-A49BD7A47D1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B2F-405D-8BFD-A49BD7A47D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Planilha5!$B$3:$B$10</c:f>
              <c:strCache>
                <c:ptCount val="8"/>
                <c:pt idx="0">
                  <c:v>Ensino fundamental incompleto</c:v>
                </c:pt>
                <c:pt idx="1">
                  <c:v>Ensino 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Ensino superior incompleto</c:v>
                </c:pt>
                <c:pt idx="5">
                  <c:v>Ensino superior completo</c:v>
                </c:pt>
                <c:pt idx="6">
                  <c:v>Pós graduação</c:v>
                </c:pt>
                <c:pt idx="7">
                  <c:v>NS/NR</c:v>
                </c:pt>
              </c:strCache>
            </c:strRef>
          </c:cat>
          <c:val>
            <c:numRef>
              <c:f>Planilha5!$F$3:$F$10</c:f>
              <c:numCache>
                <c:formatCode>0.0%</c:formatCode>
                <c:ptCount val="8"/>
                <c:pt idx="0">
                  <c:v>5.2000000000000005E-2</c:v>
                </c:pt>
                <c:pt idx="1">
                  <c:v>6.6000000000000003E-2</c:v>
                </c:pt>
                <c:pt idx="2">
                  <c:v>0.08</c:v>
                </c:pt>
                <c:pt idx="3">
                  <c:v>0.34299999999999997</c:v>
                </c:pt>
                <c:pt idx="4">
                  <c:v>0.11</c:v>
                </c:pt>
                <c:pt idx="5">
                  <c:v>0.24299999999999999</c:v>
                </c:pt>
                <c:pt idx="6">
                  <c:v>0.08</c:v>
                </c:pt>
                <c:pt idx="7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B2F-405D-8BFD-A49BD7A47D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1780984"/>
        <c:axId val="231781376"/>
      </c:barChart>
      <c:catAx>
        <c:axId val="231780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8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231781376"/>
        <c:crosses val="autoZero"/>
        <c:auto val="1"/>
        <c:lblAlgn val="ctr"/>
        <c:lblOffset val="100"/>
        <c:noMultiLvlLbl val="0"/>
      </c:catAx>
      <c:valAx>
        <c:axId val="231781376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231780984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Planilha3!$R$5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5A-41FA-A920-7A130716D7F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D5A-41FA-A920-7A130716D7F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D5A-41FA-A920-7A130716D7F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D5A-41FA-A920-7A130716D7F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D5A-41FA-A920-7A130716D7F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D5A-41FA-A920-7A130716D7F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D5A-41FA-A920-7A130716D7F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D5A-41FA-A920-7A130716D7F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D5A-41FA-A920-7A130716D7F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D5A-41FA-A920-7A130716D7F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D5A-41FA-A920-7A130716D7F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D5A-41FA-A920-7A130716D7FF}"/>
              </c:ext>
            </c:extLst>
          </c:dPt>
          <c:dLbls>
            <c:dLbl>
              <c:idx val="3"/>
              <c:layout>
                <c:manualLayout>
                  <c:x val="-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88208717550009E-2"/>
                  <c:y val="4.588820044544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81846461504266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Planilha3!$Q$6:$Q$17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Planilha3!$R$6:$R$17</c:f>
              <c:numCache>
                <c:formatCode>0.0%</c:formatCode>
                <c:ptCount val="12"/>
                <c:pt idx="0">
                  <c:v>5.0000000000000001E-3</c:v>
                </c:pt>
                <c:pt idx="1">
                  <c:v>3.0000000000000001E-3</c:v>
                </c:pt>
                <c:pt idx="2">
                  <c:v>0</c:v>
                </c:pt>
                <c:pt idx="3">
                  <c:v>2E-3</c:v>
                </c:pt>
                <c:pt idx="4">
                  <c:v>0</c:v>
                </c:pt>
                <c:pt idx="5">
                  <c:v>0.01</c:v>
                </c:pt>
                <c:pt idx="6">
                  <c:v>0.01</c:v>
                </c:pt>
                <c:pt idx="7">
                  <c:v>4.2999999999999997E-2</c:v>
                </c:pt>
                <c:pt idx="8">
                  <c:v>0.151</c:v>
                </c:pt>
                <c:pt idx="9">
                  <c:v>0.27100000000000002</c:v>
                </c:pt>
                <c:pt idx="10">
                  <c:v>0.505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D5A-41FA-A920-7A130716D7FF}"/>
            </c:ext>
          </c:extLst>
        </c:ser>
        <c:ser>
          <c:idx val="1"/>
          <c:order val="1"/>
          <c:tx>
            <c:strRef>
              <c:f>Planilha3!$S$5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227696922564159E-2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67185127578417E-2"/>
                  <c:y val="1.835528017817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3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78976410028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694E-3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902E-2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697441025071289E-2"/>
                  <c:y val="-4.5888200445439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9394882050142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D5A-41FA-A920-7A130716D7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Planilha3!$Q$6:$Q$17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Planilha3!$S$6:$S$17</c:f>
              <c:numCache>
                <c:formatCode>0.0%</c:formatCode>
                <c:ptCount val="12"/>
                <c:pt idx="0">
                  <c:v>3.8650625055934745E-3</c:v>
                </c:pt>
                <c:pt idx="1">
                  <c:v>0</c:v>
                </c:pt>
                <c:pt idx="2">
                  <c:v>1.8150345796930291E-3</c:v>
                </c:pt>
                <c:pt idx="3">
                  <c:v>1.1852218619623467E-3</c:v>
                </c:pt>
                <c:pt idx="4">
                  <c:v>2.0445058604769439E-3</c:v>
                </c:pt>
                <c:pt idx="5">
                  <c:v>1.0468559228599799E-2</c:v>
                </c:pt>
                <c:pt idx="6">
                  <c:v>9.7490008816864138E-3</c:v>
                </c:pt>
                <c:pt idx="7">
                  <c:v>4.8449510352103015E-2</c:v>
                </c:pt>
                <c:pt idx="8">
                  <c:v>0.14978902234844951</c:v>
                </c:pt>
                <c:pt idx="9">
                  <c:v>0.18714009261720319</c:v>
                </c:pt>
                <c:pt idx="10">
                  <c:v>0.57599860338754194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2D5A-41FA-A920-7A130716D7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1500200"/>
        <c:axId val="401499808"/>
      </c:barChart>
      <c:catAx>
        <c:axId val="401500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01499808"/>
        <c:crosses val="autoZero"/>
        <c:auto val="1"/>
        <c:lblAlgn val="ctr"/>
        <c:lblOffset val="100"/>
        <c:noMultiLvlLbl val="0"/>
      </c:catAx>
      <c:valAx>
        <c:axId val="4014998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1500200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legend>
      <c:legendPos val="t"/>
      <c:layout>
        <c:manualLayout>
          <c:xMode val="edge"/>
          <c:yMode val="edge"/>
          <c:x val="5.0973618671999406E-2"/>
          <c:y val="0.14225342138086627"/>
          <c:w val="8.6754018072066078E-2"/>
          <c:h val="0.28872385998534467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4112882715583712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B2-4722-B3CA-237D0CC55E3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B2-4722-B3CA-237D0CC55E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B2-4722-B3CA-237D0CC55E3F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B2-4722-B3CA-237D0CC55E3F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B2-4722-B3CA-237D0CC55E3F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AB2-4722-B3CA-237D0CC55E3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AB2-4722-B3CA-237D0CC55E3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AB2-4722-B3CA-237D0CC55E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Planilha3!$D$4:$D$7</c:f>
              <c:strCache>
                <c:ptCount val="4"/>
                <c:pt idx="0">
                  <c:v>Educação e postura ética</c:v>
                </c:pt>
                <c:pt idx="1">
                  <c:v>Domínio do assunto</c:v>
                </c:pt>
                <c:pt idx="2">
                  <c:v>Condução do curso de forma geral</c:v>
                </c:pt>
                <c:pt idx="3">
                  <c:v>Utilização de exemplos práticos</c:v>
                </c:pt>
              </c:strCache>
            </c:strRef>
          </c:cat>
          <c:val>
            <c:numRef>
              <c:f>Planilha3!$E$4:$E$7</c:f>
              <c:numCache>
                <c:formatCode>0.0</c:formatCode>
                <c:ptCount val="4"/>
                <c:pt idx="0">
                  <c:v>9.58</c:v>
                </c:pt>
                <c:pt idx="1">
                  <c:v>9.36</c:v>
                </c:pt>
                <c:pt idx="2">
                  <c:v>9.2899999999999991</c:v>
                </c:pt>
                <c:pt idx="3">
                  <c:v>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0AB2-4722-B3CA-237D0CC55E3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406135424"/>
        <c:axId val="406135816"/>
      </c:barChart>
      <c:catAx>
        <c:axId val="406135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06135816"/>
        <c:crosses val="autoZero"/>
        <c:auto val="1"/>
        <c:lblAlgn val="ctr"/>
        <c:lblOffset val="100"/>
        <c:noMultiLvlLbl val="0"/>
      </c:catAx>
      <c:valAx>
        <c:axId val="406135816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6135424"/>
        <c:crosses val="autoZero"/>
        <c:crossBetween val="between"/>
        <c:majorUnit val="2"/>
      </c:valAx>
      <c:spPr>
        <a:solidFill>
          <a:srgbClr val="F2F2F2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4112882715583712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037-4D13-A411-96CC2FA74B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037-4D13-A411-96CC2FA74BC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037-4D13-A411-96CC2FA74BC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037-4D13-A411-96CC2FA74B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Planilha3!$D$4:$D$7</c:f>
              <c:strCache>
                <c:ptCount val="4"/>
                <c:pt idx="0">
                  <c:v>Educação e postura ética</c:v>
                </c:pt>
                <c:pt idx="1">
                  <c:v>Domínio do assunto</c:v>
                </c:pt>
                <c:pt idx="2">
                  <c:v>Condução do curso de forma geral</c:v>
                </c:pt>
                <c:pt idx="3">
                  <c:v>Utilização de exemplos práticos</c:v>
                </c:pt>
              </c:strCache>
            </c:strRef>
          </c:cat>
          <c:val>
            <c:numRef>
              <c:f>Planilha3!$E$4:$E$7</c:f>
              <c:numCache>
                <c:formatCode>General</c:formatCode>
                <c:ptCount val="4"/>
                <c:pt idx="0">
                  <c:v>9.6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37-4D13-A411-96CC2FA74BCF}"/>
            </c:ext>
          </c:extLst>
        </c:ser>
        <c:ser>
          <c:idx val="1"/>
          <c:order val="1"/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037-4D13-A411-96CC2FA74BC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037-4D13-A411-96CC2FA74BCF}"/>
              </c:ext>
            </c:extLst>
          </c:dPt>
          <c:dPt>
            <c:idx val="2"/>
            <c:invertIfNegative val="0"/>
            <c:bubble3D val="0"/>
            <c:spPr>
              <a:solidFill>
                <a:srgbClr val="95B3D7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037-4D13-A411-96CC2FA74BCF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037-4D13-A411-96CC2FA74B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Planilha3!$D$4:$D$7</c:f>
              <c:strCache>
                <c:ptCount val="4"/>
                <c:pt idx="0">
                  <c:v>Educação e postura ética</c:v>
                </c:pt>
                <c:pt idx="1">
                  <c:v>Domínio do assunto</c:v>
                </c:pt>
                <c:pt idx="2">
                  <c:v>Condução do curso de forma geral</c:v>
                </c:pt>
                <c:pt idx="3">
                  <c:v>Utilização de exemplos práticos</c:v>
                </c:pt>
              </c:strCache>
            </c:strRef>
          </c:cat>
          <c:val>
            <c:numRef>
              <c:f>Planilha3!$F$4:$F$7</c:f>
              <c:numCache>
                <c:formatCode>0.0</c:formatCode>
                <c:ptCount val="4"/>
                <c:pt idx="0">
                  <c:v>9.58</c:v>
                </c:pt>
                <c:pt idx="1">
                  <c:v>9.36</c:v>
                </c:pt>
                <c:pt idx="2">
                  <c:v>9.2899999999999991</c:v>
                </c:pt>
                <c:pt idx="3">
                  <c:v>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037-4D13-A411-96CC2FA74B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50"/>
        <c:axId val="406136992"/>
        <c:axId val="401501768"/>
      </c:barChart>
      <c:catAx>
        <c:axId val="40613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01501768"/>
        <c:crosses val="autoZero"/>
        <c:auto val="1"/>
        <c:lblAlgn val="ctr"/>
        <c:lblOffset val="100"/>
        <c:noMultiLvlLbl val="0"/>
      </c:catAx>
      <c:valAx>
        <c:axId val="401501768"/>
        <c:scaling>
          <c:orientation val="minMax"/>
          <c:max val="1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6136992"/>
        <c:crosses val="autoZero"/>
        <c:crossBetween val="between"/>
        <c:majorUnit val="2"/>
      </c:valAx>
      <c:spPr>
        <a:solidFill>
          <a:srgbClr val="F2F2F2"/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6F7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55C-4746-8FBB-1284590A180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55C-4746-8FBB-1284590A180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55C-4746-8FBB-1284590A180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55C-4746-8FBB-1284590A180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55C-4746-8FBB-1284590A180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55C-4746-8FBB-1284590A180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55C-4746-8FBB-1284590A180D}"/>
              </c:ext>
            </c:extLst>
          </c:dPt>
          <c:dPt>
            <c:idx val="7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55C-4746-8FBB-1284590A180D}"/>
              </c:ext>
            </c:extLst>
          </c:dPt>
          <c:dPt>
            <c:idx val="8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55C-4746-8FBB-1284590A180D}"/>
              </c:ext>
            </c:extLst>
          </c:dPt>
          <c:dPt>
            <c:idx val="9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5C-4746-8FBB-1284590A180D}"/>
              </c:ext>
            </c:extLst>
          </c:dPt>
          <c:dPt>
            <c:idx val="10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5C-4746-8FBB-1284590A180D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55C-4746-8FBB-1284590A1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Planilha3!$I$5:$I$16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</c:v>
                </c:pt>
              </c:strCache>
            </c:strRef>
          </c:cat>
          <c:val>
            <c:numRef>
              <c:f>Planilha3!$J$5:$J$16</c:f>
              <c:numCache>
                <c:formatCode>0.0%</c:formatCode>
                <c:ptCount val="12"/>
                <c:pt idx="0">
                  <c:v>4.8814613346068814E-3</c:v>
                </c:pt>
                <c:pt idx="1">
                  <c:v>8.3737137036209457E-4</c:v>
                </c:pt>
                <c:pt idx="2">
                  <c:v>2.8391540242521259E-3</c:v>
                </c:pt>
                <c:pt idx="3">
                  <c:v>1.8491484184925625E-3</c:v>
                </c:pt>
                <c:pt idx="4">
                  <c:v>1.8209949784120623E-3</c:v>
                </c:pt>
                <c:pt idx="5">
                  <c:v>1.4416233172155868E-2</c:v>
                </c:pt>
                <c:pt idx="6">
                  <c:v>9.8064328192576881E-3</c:v>
                </c:pt>
                <c:pt idx="7">
                  <c:v>4.4582665153168416E-2</c:v>
                </c:pt>
                <c:pt idx="8">
                  <c:v>0.1346585087581858</c:v>
                </c:pt>
                <c:pt idx="9">
                  <c:v>0.17871089927169181</c:v>
                </c:pt>
                <c:pt idx="10">
                  <c:v>0.60319705812533098</c:v>
                </c:pt>
                <c:pt idx="11">
                  <c:v>2.4000725740836158E-3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55C-4746-8FBB-1284590A1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7825488"/>
        <c:axId val="417825880"/>
      </c:barChart>
      <c:catAx>
        <c:axId val="417825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17825880"/>
        <c:crosses val="autoZero"/>
        <c:auto val="1"/>
        <c:lblAlgn val="ctr"/>
        <c:lblOffset val="100"/>
        <c:noMultiLvlLbl val="0"/>
      </c:catAx>
      <c:valAx>
        <c:axId val="4178258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17825488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Planilha3!$R$5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849-4023-BFD1-751ACCA468E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849-4023-BFD1-751ACCA468E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849-4023-BFD1-751ACCA468E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849-4023-BFD1-751ACCA468E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849-4023-BFD1-751ACCA468E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849-4023-BFD1-751ACCA468E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849-4023-BFD1-751ACCA468E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849-4023-BFD1-751ACCA468E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849-4023-BFD1-751ACCA468E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849-4023-BFD1-751ACCA468E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849-4023-BFD1-751ACCA468E2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849-4023-BFD1-751ACCA468E2}"/>
              </c:ext>
            </c:extLst>
          </c:dPt>
          <c:dLbls>
            <c:dLbl>
              <c:idx val="10"/>
              <c:layout>
                <c:manualLayout>
                  <c:x val="-1.0288208717550009E-2"/>
                  <c:y val="-4.20636978182273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6369292300854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Planilha3!$Q$6:$Q$17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Planilha3!$R$6:$R$17</c:f>
              <c:numCache>
                <c:formatCode>0.0%</c:formatCode>
                <c:ptCount val="12"/>
                <c:pt idx="0">
                  <c:v>3.0000000000000001E-3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3.0000000000000001E-3</c:v>
                </c:pt>
                <c:pt idx="5">
                  <c:v>1.2E-2</c:v>
                </c:pt>
                <c:pt idx="6">
                  <c:v>7.0000000000000001E-3</c:v>
                </c:pt>
                <c:pt idx="7">
                  <c:v>4.2999999999999997E-2</c:v>
                </c:pt>
                <c:pt idx="8">
                  <c:v>0.14000000000000001</c:v>
                </c:pt>
                <c:pt idx="9">
                  <c:v>0.23699999999999999</c:v>
                </c:pt>
                <c:pt idx="10">
                  <c:v>0.55400000000000005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49-4023-BFD1-751ACCA468E2}"/>
            </c:ext>
          </c:extLst>
        </c:ser>
        <c:ser>
          <c:idx val="1"/>
          <c:order val="1"/>
          <c:tx>
            <c:strRef>
              <c:f>Planilha3!$S$5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227696922564159E-2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67185127578417E-2"/>
                  <c:y val="1.835528017817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88208717549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78976410028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902E-2"/>
                  <c:y val="-9.1776400890882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697441025071289E-2"/>
                  <c:y val="-4.5888200445439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818464615042881E-3"/>
                  <c:y val="1.3766460133632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849-4023-BFD1-751ACCA468E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Planilha3!$Q$6:$Q$17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Planilha3!$S$6:$S$17</c:f>
              <c:numCache>
                <c:formatCode>0.0%</c:formatCode>
                <c:ptCount val="12"/>
                <c:pt idx="0">
                  <c:v>3.8650625055934745E-3</c:v>
                </c:pt>
                <c:pt idx="1">
                  <c:v>0</c:v>
                </c:pt>
                <c:pt idx="2">
                  <c:v>1.8150345796930291E-3</c:v>
                </c:pt>
                <c:pt idx="3">
                  <c:v>1.1852218619623467E-3</c:v>
                </c:pt>
                <c:pt idx="4">
                  <c:v>2.0445058604769439E-3</c:v>
                </c:pt>
                <c:pt idx="5">
                  <c:v>1.0468559228599799E-2</c:v>
                </c:pt>
                <c:pt idx="6">
                  <c:v>9.7490008816864138E-3</c:v>
                </c:pt>
                <c:pt idx="7">
                  <c:v>4.8449510352103015E-2</c:v>
                </c:pt>
                <c:pt idx="8">
                  <c:v>0.14978902234844951</c:v>
                </c:pt>
                <c:pt idx="9">
                  <c:v>0.18714009261720319</c:v>
                </c:pt>
                <c:pt idx="10">
                  <c:v>0.57599860338754194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849-4023-BFD1-751ACCA468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6133464"/>
        <c:axId val="406133856"/>
      </c:barChart>
      <c:catAx>
        <c:axId val="406133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06133856"/>
        <c:crosses val="autoZero"/>
        <c:auto val="1"/>
        <c:lblAlgn val="ctr"/>
        <c:lblOffset val="100"/>
        <c:noMultiLvlLbl val="0"/>
      </c:catAx>
      <c:valAx>
        <c:axId val="4061338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6133464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legend>
      <c:legendPos val="t"/>
      <c:layout>
        <c:manualLayout>
          <c:xMode val="edge"/>
          <c:yMode val="edge"/>
          <c:x val="4.9503874569492283E-2"/>
          <c:y val="0.11930932115814591"/>
          <c:w val="9.9981714994630239E-2"/>
          <c:h val="0.32543442034169734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6F7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369-4058-A1B6-D887080A5DF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69-4058-A1B6-D887080A5DF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369-4058-A1B6-D887080A5DF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69-4058-A1B6-D887080A5DF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369-4058-A1B6-D887080A5DF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69-4058-A1B6-D887080A5DF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369-4058-A1B6-D887080A5DF0}"/>
              </c:ext>
            </c:extLst>
          </c:dPt>
          <c:dPt>
            <c:idx val="7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369-4058-A1B6-D887080A5DF0}"/>
              </c:ext>
            </c:extLst>
          </c:dPt>
          <c:dPt>
            <c:idx val="8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369-4058-A1B6-D887080A5DF0}"/>
              </c:ext>
            </c:extLst>
          </c:dPt>
          <c:dPt>
            <c:idx val="9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369-4058-A1B6-D887080A5DF0}"/>
              </c:ext>
            </c:extLst>
          </c:dPt>
          <c:dPt>
            <c:idx val="10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369-4058-A1B6-D887080A5DF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369-4058-A1B6-D887080A5D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Planilha5!$J$3:$J$14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Planilha5!$K$3:$K$14</c:f>
              <c:numCache>
                <c:formatCode>0.0%</c:formatCode>
                <c:ptCount val="12"/>
                <c:pt idx="0">
                  <c:v>9.052288658603469E-2</c:v>
                </c:pt>
                <c:pt idx="1">
                  <c:v>2.2413464453353554E-3</c:v>
                </c:pt>
                <c:pt idx="2">
                  <c:v>8.3507297608810972E-3</c:v>
                </c:pt>
                <c:pt idx="3">
                  <c:v>9.8363369453977126E-3</c:v>
                </c:pt>
                <c:pt idx="4">
                  <c:v>1.0530283321378816E-2</c:v>
                </c:pt>
                <c:pt idx="5">
                  <c:v>6.9672900008424257E-2</c:v>
                </c:pt>
                <c:pt idx="6">
                  <c:v>5.1273048743438257E-2</c:v>
                </c:pt>
                <c:pt idx="7">
                  <c:v>9.6361735460824244E-2</c:v>
                </c:pt>
                <c:pt idx="8">
                  <c:v>0.17575218723693373</c:v>
                </c:pt>
                <c:pt idx="9">
                  <c:v>0.11589066096427278</c:v>
                </c:pt>
                <c:pt idx="10">
                  <c:v>0.33151501502505665</c:v>
                </c:pt>
                <c:pt idx="11">
                  <c:v>3.8052869502022413E-2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369-4058-A1B6-D887080A5D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507456"/>
        <c:axId val="429507848"/>
      </c:barChart>
      <c:catAx>
        <c:axId val="42950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29507848"/>
        <c:crosses val="autoZero"/>
        <c:auto val="1"/>
        <c:lblAlgn val="ctr"/>
        <c:lblOffset val="100"/>
        <c:noMultiLvlLbl val="0"/>
      </c:catAx>
      <c:valAx>
        <c:axId val="4295078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29507456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Planilha3!$AH$11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8EB-444E-A91E-9A12D8F8475C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EB-444E-A91E-9A12D8F8475C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8EB-444E-A91E-9A12D8F8475C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EB-444E-A91E-9A12D8F8475C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8EB-444E-A91E-9A12D8F8475C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8EB-444E-A91E-9A12D8F8475C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8EB-444E-A91E-9A12D8F8475C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8EB-444E-A91E-9A12D8F8475C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8EB-444E-A91E-9A12D8F8475C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8EB-444E-A91E-9A12D8F8475C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8EB-444E-A91E-9A12D8F8475C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E8EB-444E-A91E-9A12D8F8475C}"/>
              </c:ext>
            </c:extLst>
          </c:dPt>
          <c:dLbls>
            <c:dLbl>
              <c:idx val="3"/>
              <c:layout>
                <c:manualLayout>
                  <c:x val="-8.81846461504277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288208717550009E-2"/>
                  <c:y val="4.5888200445440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8.81846461504266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Planilha3!$AG$12:$AG$23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Planilha3!$AH$12:$AH$23</c:f>
              <c:numCache>
                <c:formatCode>0.0%</c:formatCode>
                <c:ptCount val="12"/>
                <c:pt idx="0">
                  <c:v>0.11531999999999999</c:v>
                </c:pt>
                <c:pt idx="1">
                  <c:v>4.6500000000000005E-3</c:v>
                </c:pt>
                <c:pt idx="2">
                  <c:v>6.5100000000000002E-3</c:v>
                </c:pt>
                <c:pt idx="3">
                  <c:v>3.7200000000000002E-3</c:v>
                </c:pt>
                <c:pt idx="4">
                  <c:v>1.023E-2</c:v>
                </c:pt>
                <c:pt idx="5">
                  <c:v>5.3010000000000002E-2</c:v>
                </c:pt>
                <c:pt idx="6">
                  <c:v>4.3709999999999999E-2</c:v>
                </c:pt>
                <c:pt idx="7">
                  <c:v>0.11531999999999999</c:v>
                </c:pt>
                <c:pt idx="8">
                  <c:v>0.20180999999999999</c:v>
                </c:pt>
                <c:pt idx="9">
                  <c:v>0.14322000000000001</c:v>
                </c:pt>
                <c:pt idx="10">
                  <c:v>0.23343</c:v>
                </c:pt>
                <c:pt idx="11">
                  <c:v>6.9070000000000006E-2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EB-444E-A91E-9A12D8F8475C}"/>
            </c:ext>
          </c:extLst>
        </c:ser>
        <c:ser>
          <c:idx val="1"/>
          <c:order val="1"/>
          <c:tx>
            <c:strRef>
              <c:f>Planilha3!$AI$11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3227696922564159E-2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167185127578417E-2"/>
                  <c:y val="1.8355280178176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3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87897641002851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694E-3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8.8184646150427735E-3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288208717549902E-2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697441025071289E-2"/>
                  <c:y val="-4.5888200445439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2.9394882050142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8EB-444E-A91E-9A12D8F847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Planilha3!$AG$12:$AG$23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Planilha3!$AI$12:$AI$23</c:f>
              <c:numCache>
                <c:formatCode>0.0%</c:formatCode>
                <c:ptCount val="12"/>
                <c:pt idx="0">
                  <c:v>9.052288658603469E-2</c:v>
                </c:pt>
                <c:pt idx="1">
                  <c:v>2.2413464453353554E-3</c:v>
                </c:pt>
                <c:pt idx="2">
                  <c:v>8.3507297608810972E-3</c:v>
                </c:pt>
                <c:pt idx="3">
                  <c:v>9.8363369453977126E-3</c:v>
                </c:pt>
                <c:pt idx="4">
                  <c:v>1.0530283321378816E-2</c:v>
                </c:pt>
                <c:pt idx="5">
                  <c:v>6.9672900008424257E-2</c:v>
                </c:pt>
                <c:pt idx="6">
                  <c:v>5.1273048743438257E-2</c:v>
                </c:pt>
                <c:pt idx="7">
                  <c:v>9.6361735460824244E-2</c:v>
                </c:pt>
                <c:pt idx="8">
                  <c:v>0.17575218723693373</c:v>
                </c:pt>
                <c:pt idx="9">
                  <c:v>0.11589066096427278</c:v>
                </c:pt>
                <c:pt idx="10">
                  <c:v>0.33151501502505665</c:v>
                </c:pt>
                <c:pt idx="11">
                  <c:v>3.8052869502022413E-2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E8EB-444E-A91E-9A12D8F847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829208"/>
        <c:axId val="430829600"/>
      </c:barChart>
      <c:catAx>
        <c:axId val="430829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30829600"/>
        <c:crosses val="autoZero"/>
        <c:auto val="1"/>
        <c:lblAlgn val="ctr"/>
        <c:lblOffset val="100"/>
        <c:noMultiLvlLbl val="0"/>
      </c:catAx>
      <c:valAx>
        <c:axId val="43082960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30829208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legend>
      <c:legendPos val="t"/>
      <c:layout>
        <c:manualLayout>
          <c:xMode val="edge"/>
          <c:yMode val="edge"/>
          <c:x val="5.0973618671999406E-2"/>
          <c:y val="0.14225342138086627"/>
          <c:w val="8.6754018072066078E-2"/>
          <c:h val="0.28872385998534467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7-4A02-BB77-FA87A074D550}"/>
              </c:ext>
            </c:extLst>
          </c:dPt>
          <c:dPt>
            <c:idx val="1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7-4A02-BB77-FA87A074D5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77-4A02-BB77-FA87A074D550}"/>
              </c:ext>
            </c:extLst>
          </c:dPt>
          <c:dPt>
            <c:idx val="3"/>
            <c:invertIfNegative val="0"/>
            <c:bubble3D val="0"/>
            <c:spPr>
              <a:solidFill>
                <a:srgbClr val="C55A5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77-4A02-BB77-FA87A074D55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77-4A02-BB77-FA87A074D550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77-4A02-BB77-FA87A074D550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77-4A02-BB77-FA87A074D550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F77-4A02-BB77-FA87A074D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Planilha3!$B$3:$B$8</c:f>
              <c:strCache>
                <c:ptCount val="6"/>
                <c:pt idx="0">
                  <c:v>Sim, neste ano de 2017</c:v>
                </c:pt>
                <c:pt idx="1">
                  <c:v>Sim, em até 2 anos</c:v>
                </c:pt>
                <c:pt idx="2">
                  <c:v>Sim, em prazo ainda não definido</c:v>
                </c:pt>
                <c:pt idx="3">
                  <c:v>Não pretende abrir um negócio</c:v>
                </c:pt>
                <c:pt idx="4">
                  <c:v>Não sabe se vai ou não abrir um negócio</c:v>
                </c:pt>
                <c:pt idx="5">
                  <c:v>Já tem um negócio próprio</c:v>
                </c:pt>
              </c:strCache>
            </c:strRef>
          </c:cat>
          <c:val>
            <c:numRef>
              <c:f>Planilha3!$F$3:$F$8</c:f>
              <c:numCache>
                <c:formatCode>0.0%</c:formatCode>
                <c:ptCount val="6"/>
                <c:pt idx="0">
                  <c:v>0.22487590259838014</c:v>
                </c:pt>
                <c:pt idx="1">
                  <c:v>8.021053709974979E-2</c:v>
                </c:pt>
                <c:pt idx="2">
                  <c:v>0.18901091595224151</c:v>
                </c:pt>
                <c:pt idx="3">
                  <c:v>5.4362758113279674E-2</c:v>
                </c:pt>
                <c:pt idx="4">
                  <c:v>3.8176566512544793E-2</c:v>
                </c:pt>
                <c:pt idx="5">
                  <c:v>0.41336331972380408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F77-4A02-BB77-FA87A074D5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0830776"/>
        <c:axId val="430831168"/>
      </c:barChart>
      <c:catAx>
        <c:axId val="430830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30831168"/>
        <c:crosses val="autoZero"/>
        <c:auto val="1"/>
        <c:lblAlgn val="ctr"/>
        <c:lblOffset val="100"/>
        <c:noMultiLvlLbl val="0"/>
      </c:catAx>
      <c:valAx>
        <c:axId val="43083116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30830776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871773506647413E-2"/>
          <c:y val="2.4217795244972782E-2"/>
          <c:w val="0.93664487532582041"/>
          <c:h val="0.79939485890456619"/>
        </c:manualLayout>
      </c:layout>
      <c:barChart>
        <c:barDir val="col"/>
        <c:grouping val="clustered"/>
        <c:varyColors val="0"/>
        <c:ser>
          <c:idx val="0"/>
          <c:order val="0"/>
          <c:spPr>
            <a:noFill/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B6-4BC1-9F30-231DEDA9549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B6-4BC1-9F30-231DEDA9549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CB6-4BC1-9F30-231DEDA9549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CB6-4BC1-9F30-231DEDA9549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CB6-4BC1-9F30-231DEDA9549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CB6-4BC1-9F30-231DEDA954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Planilha3!$B$12:$B$17</c:f>
              <c:strCache>
                <c:ptCount val="6"/>
                <c:pt idx="0">
                  <c:v>Sim, neste ano </c:v>
                </c:pt>
                <c:pt idx="1">
                  <c:v>Sim, em até 2 anos</c:v>
                </c:pt>
                <c:pt idx="2">
                  <c:v>Sim, em prazo ainda não definido</c:v>
                </c:pt>
                <c:pt idx="3">
                  <c:v>Não pretende abrir um negócio</c:v>
                </c:pt>
                <c:pt idx="4">
                  <c:v>Não sabe se vai ou não abrir um negócio</c:v>
                </c:pt>
                <c:pt idx="5">
                  <c:v>Já tem um negócio próprio</c:v>
                </c:pt>
              </c:strCache>
            </c:strRef>
          </c:cat>
          <c:val>
            <c:numRef>
              <c:f>Planilha3!$C$12:$C$17</c:f>
              <c:numCache>
                <c:formatCode>0.0%</c:formatCode>
                <c:ptCount val="6"/>
                <c:pt idx="0">
                  <c:v>0.21</c:v>
                </c:pt>
                <c:pt idx="1">
                  <c:v>0.14499999999999999</c:v>
                </c:pt>
                <c:pt idx="2">
                  <c:v>0.20300000000000001</c:v>
                </c:pt>
                <c:pt idx="3">
                  <c:v>3.7999999999999999E-2</c:v>
                </c:pt>
                <c:pt idx="4">
                  <c:v>3.3000000000000002E-2</c:v>
                </c:pt>
                <c:pt idx="5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B6-4BC1-9F30-231DEDA95496}"/>
            </c:ext>
          </c:extLst>
        </c:ser>
        <c:ser>
          <c:idx val="1"/>
          <c:order val="1"/>
          <c:spPr>
            <a:solidFill>
              <a:srgbClr val="1F497D">
                <a:lumMod val="60000"/>
                <a:lumOff val="40000"/>
              </a:srgbClr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Planilha3!$B$12:$B$17</c:f>
              <c:strCache>
                <c:ptCount val="6"/>
                <c:pt idx="0">
                  <c:v>Sim, neste ano </c:v>
                </c:pt>
                <c:pt idx="1">
                  <c:v>Sim, em até 2 anos</c:v>
                </c:pt>
                <c:pt idx="2">
                  <c:v>Sim, em prazo ainda não definido</c:v>
                </c:pt>
                <c:pt idx="3">
                  <c:v>Não pretende abrir um negócio</c:v>
                </c:pt>
                <c:pt idx="4">
                  <c:v>Não sabe se vai ou não abrir um negócio</c:v>
                </c:pt>
                <c:pt idx="5">
                  <c:v>Já tem um negócio próprio</c:v>
                </c:pt>
              </c:strCache>
            </c:strRef>
          </c:cat>
          <c:val>
            <c:numRef>
              <c:f>Planilha3!$D$12:$D$17</c:f>
              <c:numCache>
                <c:formatCode>0.0%</c:formatCode>
                <c:ptCount val="6"/>
                <c:pt idx="0">
                  <c:v>0.22487590259838014</c:v>
                </c:pt>
                <c:pt idx="1">
                  <c:v>8.021053709974979E-2</c:v>
                </c:pt>
                <c:pt idx="2">
                  <c:v>0.18901091595224151</c:v>
                </c:pt>
                <c:pt idx="3">
                  <c:v>5.4362758113279674E-2</c:v>
                </c:pt>
                <c:pt idx="4">
                  <c:v>3.8176566512544793E-2</c:v>
                </c:pt>
                <c:pt idx="5">
                  <c:v>0.41336331972380408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B6-4BC1-9F30-231DEDA954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3040504"/>
        <c:axId val="433040896"/>
      </c:barChart>
      <c:catAx>
        <c:axId val="433040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33040896"/>
        <c:crosses val="autoZero"/>
        <c:auto val="1"/>
        <c:lblAlgn val="ctr"/>
        <c:lblOffset val="100"/>
        <c:noMultiLvlLbl val="0"/>
      </c:catAx>
      <c:valAx>
        <c:axId val="43304089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33040504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3175"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17C1C0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06-4527-AB0B-8FFADD44C670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06-4527-AB0B-8FFADD44C67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06-4527-AB0B-8FFADD44C670}"/>
              </c:ext>
            </c:extLst>
          </c:dPt>
          <c:dLbls>
            <c:delete val="1"/>
          </c:dLbls>
          <c:cat>
            <c:strRef>
              <c:f>Planilha2!$B$3:$B$4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Planilha2!$F$3:$F$4</c:f>
              <c:numCache>
                <c:formatCode>0.0%</c:formatCode>
                <c:ptCount val="2"/>
                <c:pt idx="0">
                  <c:v>0.77388048614033877</c:v>
                </c:pt>
                <c:pt idx="1">
                  <c:v>0.22611951385966125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06-4527-AB0B-8FFADD44C6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889324493182"/>
          <c:y val="0"/>
          <c:w val="0.75777784550424054"/>
          <c:h val="0.9008070542087790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16-4C73-ADFB-A4E0FC966CE4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16-4C73-ADFB-A4E0FC966CE4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16-4C73-ADFB-A4E0FC966CE4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16-4C73-ADFB-A4E0FC966CE4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16-4C73-ADFB-A4E0FC966CE4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16-4C73-ADFB-A4E0FC966CE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16-4C73-ADFB-A4E0FC966CE4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16-4C73-ADFB-A4E0FC966C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Planilha4!$H$8:$H$15</c:f>
              <c:strCache>
                <c:ptCount val="8"/>
                <c:pt idx="0">
                  <c:v>NS/NR</c:v>
                </c:pt>
                <c:pt idx="1">
                  <c:v>65 ou mais</c:v>
                </c:pt>
                <c:pt idx="2">
                  <c:v>60 a 64 anos</c:v>
                </c:pt>
                <c:pt idx="3">
                  <c:v>55 a 59 anos</c:v>
                </c:pt>
                <c:pt idx="4">
                  <c:v>Até 24 anos</c:v>
                </c:pt>
                <c:pt idx="5">
                  <c:v>45 a 54 anos</c:v>
                </c:pt>
                <c:pt idx="6">
                  <c:v>35 a 44 anos</c:v>
                </c:pt>
                <c:pt idx="7">
                  <c:v>25 a 34 anos</c:v>
                </c:pt>
              </c:strCache>
            </c:strRef>
          </c:cat>
          <c:val>
            <c:numRef>
              <c:f>Planilha4!$L$8:$L$15</c:f>
              <c:numCache>
                <c:formatCode>0.0%</c:formatCode>
                <c:ptCount val="8"/>
                <c:pt idx="0">
                  <c:v>2.1465743093021964E-2</c:v>
                </c:pt>
                <c:pt idx="1">
                  <c:v>2.2802388588894763E-2</c:v>
                </c:pt>
                <c:pt idx="2">
                  <c:v>2.394028163254025E-2</c:v>
                </c:pt>
                <c:pt idx="3">
                  <c:v>5.3810451799450959E-2</c:v>
                </c:pt>
                <c:pt idx="4">
                  <c:v>0.11164055202392226</c:v>
                </c:pt>
                <c:pt idx="5">
                  <c:v>0.1718178251050225</c:v>
                </c:pt>
                <c:pt idx="6">
                  <c:v>0.29626854061471253</c:v>
                </c:pt>
                <c:pt idx="7">
                  <c:v>0.29825421714243477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416-4C73-ADFB-A4E0FC966C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6085552"/>
        <c:axId val="306085944"/>
      </c:barChart>
      <c:catAx>
        <c:axId val="306085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306085944"/>
        <c:crosses val="autoZero"/>
        <c:auto val="1"/>
        <c:lblAlgn val="ctr"/>
        <c:lblOffset val="100"/>
        <c:noMultiLvlLbl val="0"/>
      </c:catAx>
      <c:valAx>
        <c:axId val="306085944"/>
        <c:scaling>
          <c:orientation val="minMax"/>
          <c:max val="1"/>
        </c:scaling>
        <c:delete val="1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306085552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27826267478799E-2"/>
          <c:y val="4.1656176865237496E-2"/>
          <c:w val="0.94272676109791531"/>
          <c:h val="0.8234841859922962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Influência do Começar Bem na decisão de abrir um negócio</c:v>
                </c:pt>
              </c:strCache>
            </c:strRef>
          </c:tx>
          <c:spPr>
            <a:ln>
              <a:solidFill>
                <a:srgbClr val="17C1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975825070531496E-2"/>
                  <c:y val="-1.689900357087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25-4C31-80E6-345D150F35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706347307721012E-3"/>
                  <c:y val="-3.041820642758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25-4C31-80E6-345D150F35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Planilha1!$B$2:$C$2</c:f>
              <c:numCache>
                <c:formatCode>0.0%</c:formatCode>
                <c:ptCount val="2"/>
                <c:pt idx="0">
                  <c:v>0.76</c:v>
                </c:pt>
                <c:pt idx="1">
                  <c:v>0.77400000000000002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D25-4C31-80E6-345D150F35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33042856"/>
        <c:axId val="433043248"/>
      </c:lineChart>
      <c:catAx>
        <c:axId val="433042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3043248"/>
        <c:crosses val="autoZero"/>
        <c:auto val="1"/>
        <c:lblAlgn val="ctr"/>
        <c:lblOffset val="100"/>
        <c:noMultiLvlLbl val="0"/>
      </c:catAx>
      <c:valAx>
        <c:axId val="43304324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33042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921408372594657"/>
          <c:y val="8.8212798639989952E-3"/>
          <c:w val="0.48078591627405359"/>
          <c:h val="7.4815641137023173E-2"/>
        </c:manualLayout>
      </c:layout>
      <c:overlay val="0"/>
      <c:spPr>
        <a:solidFill>
          <a:srgbClr val="FAFAFA"/>
        </a:solidFill>
      </c:spPr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3175"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17C1C0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EF7-89A2-D4A8F0AF0978}"/>
              </c:ext>
            </c:extLst>
          </c:dPt>
          <c:dPt>
            <c:idx val="1"/>
            <c:bubble3D val="0"/>
            <c:spPr>
              <a:solidFill>
                <a:srgbClr val="FF6699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C8-4EF7-89A2-D4A8F0AF0978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C8-4EF7-89A2-D4A8F0AF0978}"/>
              </c:ext>
            </c:extLst>
          </c:dPt>
          <c:dLbls>
            <c:delete val="1"/>
          </c:dLbls>
          <c:cat>
            <c:strRef>
              <c:f>Planilha3!$B$3:$B$4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Planilha3!$F$3:$F$4</c:f>
              <c:numCache>
                <c:formatCode>0.0%</c:formatCode>
                <c:ptCount val="2"/>
                <c:pt idx="0">
                  <c:v>0.89558101174818139</c:v>
                </c:pt>
                <c:pt idx="1">
                  <c:v>0.1044189882518187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C8-4EF7-89A2-D4A8F0AF09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68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27826267478799E-2"/>
          <c:y val="0.13047405525558994"/>
          <c:w val="0.94272676109791531"/>
          <c:h val="0.7063736545257587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Ter participado do Começar Bem ajudou a formalizar um negócio</c:v>
                </c:pt>
              </c:strCache>
            </c:strRef>
          </c:tx>
          <c:spPr>
            <a:ln>
              <a:solidFill>
                <a:srgbClr val="17C1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975825070531496E-2"/>
                  <c:y val="-1.689900357087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87D-4879-810F-3E8514673CA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706347307721012E-3"/>
                  <c:y val="-3.041820642758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87D-4879-810F-3E8514673CA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Planilha1!$B$2:$C$2</c:f>
              <c:numCache>
                <c:formatCode>0.0%</c:formatCode>
                <c:ptCount val="2"/>
                <c:pt idx="0">
                  <c:v>0.77</c:v>
                </c:pt>
                <c:pt idx="1">
                  <c:v>0.89600000000000002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87D-4879-810F-3E8514673C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6134640"/>
        <c:axId val="433047168"/>
      </c:lineChart>
      <c:catAx>
        <c:axId val="40613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3047168"/>
        <c:crosses val="autoZero"/>
        <c:auto val="1"/>
        <c:lblAlgn val="ctr"/>
        <c:lblOffset val="100"/>
        <c:noMultiLvlLbl val="0"/>
      </c:catAx>
      <c:valAx>
        <c:axId val="4330471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613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54544211565821"/>
          <c:y val="2.7519947231901726E-2"/>
          <c:w val="0.6445455788434179"/>
          <c:h val="7.4815641137023173E-2"/>
        </c:manualLayout>
      </c:layout>
      <c:overlay val="0"/>
      <c:spPr>
        <a:solidFill>
          <a:srgbClr val="FAFAFA"/>
        </a:solidFill>
      </c:spPr>
      <c:txPr>
        <a:bodyPr/>
        <a:lstStyle/>
        <a:p>
          <a:pPr>
            <a:defRPr sz="14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6F7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55C-4746-8FBB-1284590A180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55C-4746-8FBB-1284590A180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55C-4746-8FBB-1284590A180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55C-4746-8FBB-1284590A180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55C-4746-8FBB-1284590A180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55C-4746-8FBB-1284590A180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55C-4746-8FBB-1284590A180D}"/>
              </c:ext>
            </c:extLst>
          </c:dPt>
          <c:dPt>
            <c:idx val="7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55C-4746-8FBB-1284590A180D}"/>
              </c:ext>
            </c:extLst>
          </c:dPt>
          <c:dPt>
            <c:idx val="8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55C-4746-8FBB-1284590A180D}"/>
              </c:ext>
            </c:extLst>
          </c:dPt>
          <c:dPt>
            <c:idx val="9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55C-4746-8FBB-1284590A180D}"/>
              </c:ext>
            </c:extLst>
          </c:dPt>
          <c:dPt>
            <c:idx val="10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55C-4746-8FBB-1284590A180D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55C-4746-8FBB-1284590A18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Planilha4!$E$8:$E$19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Planilha4!$I$8:$I$19</c:f>
              <c:numCache>
                <c:formatCode>0.0%</c:formatCode>
                <c:ptCount val="12"/>
                <c:pt idx="0">
                  <c:v>0.03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9.0000000000000011E-3</c:v>
                </c:pt>
                <c:pt idx="4">
                  <c:v>4.0000000000000001E-3</c:v>
                </c:pt>
                <c:pt idx="5">
                  <c:v>4.4000000000000004E-2</c:v>
                </c:pt>
                <c:pt idx="6">
                  <c:v>5.5E-2</c:v>
                </c:pt>
                <c:pt idx="7">
                  <c:v>7.9000000000000001E-2</c:v>
                </c:pt>
                <c:pt idx="8">
                  <c:v>0.182</c:v>
                </c:pt>
                <c:pt idx="9">
                  <c:v>0.14300000000000002</c:v>
                </c:pt>
                <c:pt idx="10">
                  <c:v>0.42499999999999999</c:v>
                </c:pt>
                <c:pt idx="11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55C-4746-8FBB-1284590A18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997216"/>
        <c:axId val="415997608"/>
      </c:barChart>
      <c:catAx>
        <c:axId val="415997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15997608"/>
        <c:crosses val="autoZero"/>
        <c:auto val="1"/>
        <c:lblAlgn val="ctr"/>
        <c:lblOffset val="100"/>
        <c:noMultiLvlLbl val="0"/>
      </c:catAx>
      <c:valAx>
        <c:axId val="4159976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15997216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Planilha4!$F$24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80C-4683-ACA2-9CB17F33725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80C-4683-ACA2-9CB17F33725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80C-4683-ACA2-9CB17F33725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80C-4683-ACA2-9CB17F33725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80C-4683-ACA2-9CB17F33725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80C-4683-ACA2-9CB17F33725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80C-4683-ACA2-9CB17F33725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980C-4683-ACA2-9CB17F33725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980C-4683-ACA2-9CB17F33725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980C-4683-ACA2-9CB17F33725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980C-4683-ACA2-9CB17F33725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980C-4683-ACA2-9CB17F337253}"/>
              </c:ext>
            </c:extLst>
          </c:dPt>
          <c:dLbls>
            <c:dLbl>
              <c:idx val="11"/>
              <c:layout>
                <c:manualLayout>
                  <c:x val="-5.8789764100285156E-3"/>
                  <c:y val="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80C-4683-ACA2-9CB17F3372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Planilha4!$E$25:$E$36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Planilha4!$F$25:$F$36</c:f>
              <c:numCache>
                <c:formatCode>0.0%</c:formatCode>
                <c:ptCount val="12"/>
                <c:pt idx="0">
                  <c:v>4.4999999999999998E-2</c:v>
                </c:pt>
                <c:pt idx="1">
                  <c:v>0</c:v>
                </c:pt>
                <c:pt idx="2">
                  <c:v>1.3999999999999999E-2</c:v>
                </c:pt>
                <c:pt idx="3">
                  <c:v>0</c:v>
                </c:pt>
                <c:pt idx="4">
                  <c:v>5.0000000000000001E-3</c:v>
                </c:pt>
                <c:pt idx="5">
                  <c:v>3.2000000000000001E-2</c:v>
                </c:pt>
                <c:pt idx="6">
                  <c:v>0.05</c:v>
                </c:pt>
                <c:pt idx="7">
                  <c:v>0.10800000000000001</c:v>
                </c:pt>
                <c:pt idx="8">
                  <c:v>0.23899999999999999</c:v>
                </c:pt>
                <c:pt idx="9">
                  <c:v>0.18899999999999997</c:v>
                </c:pt>
                <c:pt idx="10">
                  <c:v>0.30199999999999999</c:v>
                </c:pt>
                <c:pt idx="11">
                  <c:v>1.8000000000000002E-2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0C-4683-ACA2-9CB17F337253}"/>
            </c:ext>
          </c:extLst>
        </c:ser>
        <c:ser>
          <c:idx val="1"/>
          <c:order val="1"/>
          <c:tx>
            <c:strRef>
              <c:f>Planilha4!$G$24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4697441025071289E-2"/>
                  <c:y val="-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184646150427735E-3"/>
                  <c:y val="-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6969225641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579528200570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880929896678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757952820057031E-2"/>
                  <c:y val="4.5888200445440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288208717549902E-2"/>
                  <c:y val="1.3766460133632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288208717549902E-2"/>
                  <c:y val="4.5888200445441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6167185127578417E-2"/>
                  <c:y val="-9.17764008908814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3227696922564159E-2"/>
                  <c:y val="9.1772787646751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80C-4683-ACA2-9CB17F337253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4092323075214943E-3"/>
                  <c:y val="1.3766098809219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980C-4683-ACA2-9CB17F3372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Planilha4!$E$25:$E$36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Planilha4!$G$25:$G$36</c:f>
              <c:numCache>
                <c:formatCode>0.0%</c:formatCode>
                <c:ptCount val="12"/>
                <c:pt idx="0">
                  <c:v>0.03</c:v>
                </c:pt>
                <c:pt idx="1">
                  <c:v>1E-3</c:v>
                </c:pt>
                <c:pt idx="2">
                  <c:v>3.0000000000000001E-3</c:v>
                </c:pt>
                <c:pt idx="3">
                  <c:v>9.0000000000000011E-3</c:v>
                </c:pt>
                <c:pt idx="4">
                  <c:v>4.0000000000000001E-3</c:v>
                </c:pt>
                <c:pt idx="5">
                  <c:v>4.4000000000000004E-2</c:v>
                </c:pt>
                <c:pt idx="6">
                  <c:v>5.5E-2</c:v>
                </c:pt>
                <c:pt idx="7">
                  <c:v>7.9000000000000001E-2</c:v>
                </c:pt>
                <c:pt idx="8">
                  <c:v>0.182</c:v>
                </c:pt>
                <c:pt idx="9">
                  <c:v>0.14300000000000002</c:v>
                </c:pt>
                <c:pt idx="10">
                  <c:v>0.42499999999999999</c:v>
                </c:pt>
                <c:pt idx="11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80C-4683-ACA2-9CB17F3372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998784"/>
        <c:axId val="415999176"/>
      </c:barChart>
      <c:catAx>
        <c:axId val="41599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15999176"/>
        <c:crosses val="autoZero"/>
        <c:auto val="1"/>
        <c:lblAlgn val="ctr"/>
        <c:lblOffset val="100"/>
        <c:noMultiLvlLbl val="0"/>
      </c:catAx>
      <c:valAx>
        <c:axId val="41599917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15998784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5.8955717883198165E-2"/>
          <c:y val="0.17531713443725169"/>
          <c:w val="7.6451690552901533E-2"/>
          <c:h val="0.28757810027186043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700394219015E-2"/>
          <c:y val="0.13459058359839676"/>
          <c:w val="0.94208315137079635"/>
          <c:h val="0.673749362879933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Planilha1!$F$3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17C1C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F8D-4F74-91CF-B3448A81292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F8D-4F74-91CF-B3448A81292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F8D-4F74-91CF-B3448A8129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Planilha1!$F$4</c:f>
              <c:numCache>
                <c:formatCode>0.0%</c:formatCode>
                <c:ptCount val="1"/>
                <c:pt idx="0">
                  <c:v>0.222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8D-4F74-91CF-B3448A812924}"/>
            </c:ext>
          </c:extLst>
        </c:ser>
        <c:ser>
          <c:idx val="1"/>
          <c:order val="1"/>
          <c:tx>
            <c:strRef>
              <c:f>Planilha1!$G$3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6F78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Planilha1!$G$4</c:f>
              <c:numCache>
                <c:formatCode>0.0%</c:formatCode>
                <c:ptCount val="1"/>
                <c:pt idx="0">
                  <c:v>0.77800000000000002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8D-4F74-91CF-B3448A8129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29506672"/>
        <c:axId val="416001528"/>
      </c:barChart>
      <c:valAx>
        <c:axId val="41600152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429506672"/>
        <c:crosses val="autoZero"/>
        <c:crossBetween val="between"/>
      </c:valAx>
      <c:catAx>
        <c:axId val="429506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60015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27826267478799E-2"/>
          <c:y val="4.1656176865237496E-2"/>
          <c:w val="0.94272676109791531"/>
          <c:h val="0.8234841859922962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Houve contato do SEBRAE após o Começar Bem</c:v>
                </c:pt>
              </c:strCache>
            </c:strRef>
          </c:tx>
          <c:spPr>
            <a:ln>
              <a:solidFill>
                <a:srgbClr val="17C1C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7975825070531496E-2"/>
                  <c:y val="-1.689900357087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F0-4013-B483-C4830D83E1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706347307721012E-3"/>
                  <c:y val="-3.041820642758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1F0-4013-B483-C4830D83E1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Planilha1!$B$2:$C$2</c:f>
              <c:numCache>
                <c:formatCode>0.0%</c:formatCode>
                <c:ptCount val="2"/>
                <c:pt idx="0">
                  <c:v>0.24</c:v>
                </c:pt>
                <c:pt idx="1">
                  <c:v>0.222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1F0-4013-B483-C4830D83E1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29502752"/>
        <c:axId val="429502360"/>
      </c:lineChart>
      <c:catAx>
        <c:axId val="42950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9502360"/>
        <c:crosses val="autoZero"/>
        <c:auto val="1"/>
        <c:lblAlgn val="ctr"/>
        <c:lblOffset val="100"/>
        <c:noMultiLvlLbl val="0"/>
      </c:catAx>
      <c:valAx>
        <c:axId val="4295023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2950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921408372594657"/>
          <c:y val="8.8212798639989952E-3"/>
          <c:w val="0.48078591627405359"/>
          <c:h val="7.4815641137023173E-2"/>
        </c:manualLayout>
      </c:layout>
      <c:overlay val="0"/>
      <c:spPr>
        <a:solidFill>
          <a:srgbClr val="FAFAFA"/>
        </a:solidFill>
      </c:spPr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Planilha5!$F$3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905-4F46-BB1C-31ABB910D83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05-4F46-BB1C-31ABB910D83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905-4F46-BB1C-31ABB910D83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05-4F46-BB1C-31ABB910D83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E905-4F46-BB1C-31ABB910D83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05-4F46-BB1C-31ABB910D837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E905-4F46-BB1C-31ABB910D837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E905-4F46-BB1C-31ABB910D837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E905-4F46-BB1C-31ABB910D837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E905-4F46-BB1C-31ABB910D837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E905-4F46-BB1C-31ABB910D837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E905-4F46-BB1C-31ABB910D8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Planilha5!$E$4:$E$6</c:f>
              <c:strCache>
                <c:ptCount val="3"/>
                <c:pt idx="0">
                  <c:v>Notas 0 a 6</c:v>
                </c:pt>
                <c:pt idx="1">
                  <c:v>notas 7 e 8</c:v>
                </c:pt>
                <c:pt idx="2">
                  <c:v>notas 9 e 10</c:v>
                </c:pt>
              </c:strCache>
            </c:strRef>
          </c:cat>
          <c:val>
            <c:numRef>
              <c:f>Planilha5!$F$4:$F$6</c:f>
              <c:numCache>
                <c:formatCode>0.0%</c:formatCode>
                <c:ptCount val="3"/>
                <c:pt idx="0">
                  <c:v>2.9000000000000001E-2</c:v>
                </c:pt>
                <c:pt idx="1">
                  <c:v>0.153</c:v>
                </c:pt>
                <c:pt idx="2">
                  <c:v>0.81799999999999995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905-4F46-BB1C-31ABB910D837}"/>
            </c:ext>
          </c:extLst>
        </c:ser>
        <c:ser>
          <c:idx val="1"/>
          <c:order val="1"/>
          <c:tx>
            <c:strRef>
              <c:f>Planilha5!$G$3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Planilha5!$E$4:$E$6</c:f>
              <c:strCache>
                <c:ptCount val="3"/>
                <c:pt idx="0">
                  <c:v>Notas 0 a 6</c:v>
                </c:pt>
                <c:pt idx="1">
                  <c:v>notas 7 e 8</c:v>
                </c:pt>
                <c:pt idx="2">
                  <c:v>notas 9 e 10</c:v>
                </c:pt>
              </c:strCache>
            </c:strRef>
          </c:cat>
          <c:val>
            <c:numRef>
              <c:f>Planilha5!$G$4:$G$6</c:f>
              <c:numCache>
                <c:formatCode>0.0%</c:formatCode>
                <c:ptCount val="3"/>
                <c:pt idx="0">
                  <c:v>0.04</c:v>
                </c:pt>
                <c:pt idx="1">
                  <c:v>0.127</c:v>
                </c:pt>
                <c:pt idx="2">
                  <c:v>0.83199999999999996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905-4F46-BB1C-31ABB910D8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506280"/>
        <c:axId val="429503144"/>
      </c:barChart>
      <c:catAx>
        <c:axId val="429506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29503144"/>
        <c:crosses val="autoZero"/>
        <c:auto val="1"/>
        <c:lblAlgn val="ctr"/>
        <c:lblOffset val="100"/>
        <c:noMultiLvlLbl val="0"/>
      </c:catAx>
      <c:valAx>
        <c:axId val="42950314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29506280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94232585268306"/>
          <c:y val="0"/>
          <c:w val="0.6504450894345073"/>
          <c:h val="0.90001701199866668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AD-4A70-899E-F3A389DB44C3}"/>
              </c:ext>
            </c:extLst>
          </c:dPt>
          <c:dPt>
            <c:idx val="1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AD-4A70-899E-F3A389DB44C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AD-4A70-899E-F3A389DB44C3}"/>
              </c:ext>
            </c:extLst>
          </c:dPt>
          <c:dPt>
            <c:idx val="3"/>
            <c:invertIfNegative val="0"/>
            <c:bubble3D val="0"/>
            <c:spPr>
              <a:solidFill>
                <a:srgbClr val="C55A5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AD-4A70-899E-F3A389DB44C3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AD-4A70-899E-F3A389DB44C3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AD-4A70-899E-F3A389DB44C3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AD-4A70-899E-F3A389DB44C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8AD-4A70-899E-F3A389DB44C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8AD-4A70-899E-F3A389DB44C3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8AD-4A70-899E-F3A389DB44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Planilha4!$D$6:$D$15</c:f>
              <c:strCache>
                <c:ptCount val="10"/>
                <c:pt idx="0">
                  <c:v>Acompanhamento durante/pós curso</c:v>
                </c:pt>
                <c:pt idx="1">
                  <c:v>Horários flexíveis</c:v>
                </c:pt>
                <c:pt idx="2">
                  <c:v>Apostilhas para estudo</c:v>
                </c:pt>
                <c:pt idx="3">
                  <c:v>Aprofundamento do conteúdo</c:v>
                </c:pt>
                <c:pt idx="4">
                  <c:v>Professores/Instrutores melhor qualificados</c:v>
                </c:pt>
                <c:pt idx="5">
                  <c:v>Aulas práticas/técnicas</c:v>
                </c:pt>
                <c:pt idx="6">
                  <c:v>Carga horária maior</c:v>
                </c:pt>
                <c:pt idx="7">
                  <c:v>Não soube responder</c:v>
                </c:pt>
                <c:pt idx="8">
                  <c:v>Cursos específicos para cada área</c:v>
                </c:pt>
                <c:pt idx="9">
                  <c:v>Viu tudo que buscava</c:v>
                </c:pt>
              </c:strCache>
            </c:strRef>
          </c:cat>
          <c:val>
            <c:numRef>
              <c:f>Planilha4!$H$6:$H$15</c:f>
              <c:numCache>
                <c:formatCode>0.0%</c:formatCode>
                <c:ptCount val="10"/>
                <c:pt idx="0">
                  <c:v>3.0000000000000001E-3</c:v>
                </c:pt>
                <c:pt idx="1">
                  <c:v>3.0000000000000001E-3</c:v>
                </c:pt>
                <c:pt idx="2">
                  <c:v>4.0000000000000001E-3</c:v>
                </c:pt>
                <c:pt idx="3">
                  <c:v>4.0000000000000001E-3</c:v>
                </c:pt>
                <c:pt idx="4">
                  <c:v>1.9E-2</c:v>
                </c:pt>
                <c:pt idx="5">
                  <c:v>4.8000000000000001E-2</c:v>
                </c:pt>
                <c:pt idx="6">
                  <c:v>5.9000000000000004E-2</c:v>
                </c:pt>
                <c:pt idx="7">
                  <c:v>0.06</c:v>
                </c:pt>
                <c:pt idx="8">
                  <c:v>0.14899999999999999</c:v>
                </c:pt>
                <c:pt idx="9">
                  <c:v>0.65100000000000002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8AD-4A70-899E-F3A389DB44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4977152"/>
        <c:axId val="414977544"/>
      </c:barChart>
      <c:catAx>
        <c:axId val="4149771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14977544"/>
        <c:crosses val="autoZero"/>
        <c:auto val="1"/>
        <c:lblAlgn val="ctr"/>
        <c:lblOffset val="100"/>
        <c:noMultiLvlLbl val="0"/>
      </c:catAx>
      <c:valAx>
        <c:axId val="414977544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14977152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4-45C4-A64F-5F8069655BA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4-45C4-A64F-5F8069655BAF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74-45C4-A64F-5F8069655BAF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74-45C4-A64F-5F8069655BAF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74-45C4-A64F-5F8069655BAF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74-45C4-A64F-5F8069655BA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74-45C4-A64F-5F8069655BA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074-45C4-A64F-5F8069655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Planilha3!$M$12:$M$18</c:f>
              <c:strCache>
                <c:ptCount val="7"/>
                <c:pt idx="0">
                  <c:v>Trabalha por conta própria / Autônomo</c:v>
                </c:pt>
                <c:pt idx="1">
                  <c:v>Empregado</c:v>
                </c:pt>
                <c:pt idx="2">
                  <c:v>Desempregado</c:v>
                </c:pt>
                <c:pt idx="3">
                  <c:v>Outros</c:v>
                </c:pt>
                <c:pt idx="4">
                  <c:v>Estudante</c:v>
                </c:pt>
                <c:pt idx="5">
                  <c:v>Servidor Público</c:v>
                </c:pt>
                <c:pt idx="6">
                  <c:v>Aposentado</c:v>
                </c:pt>
              </c:strCache>
            </c:strRef>
          </c:cat>
          <c:val>
            <c:numRef>
              <c:f>Planilha3!$N$12:$N$18</c:f>
              <c:numCache>
                <c:formatCode>0.0%</c:formatCode>
                <c:ptCount val="7"/>
                <c:pt idx="0">
                  <c:v>0.40299999999999997</c:v>
                </c:pt>
                <c:pt idx="1">
                  <c:v>0.245</c:v>
                </c:pt>
                <c:pt idx="2">
                  <c:v>0.12</c:v>
                </c:pt>
                <c:pt idx="3">
                  <c:v>8.5999999999999993E-2</c:v>
                </c:pt>
                <c:pt idx="4">
                  <c:v>6.2E-2</c:v>
                </c:pt>
                <c:pt idx="5">
                  <c:v>5.2000000000000005E-2</c:v>
                </c:pt>
                <c:pt idx="6">
                  <c:v>3.3000000000000002E-2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074-45C4-A64F-5F8069655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6087512"/>
        <c:axId val="306087904"/>
      </c:barChart>
      <c:catAx>
        <c:axId val="306087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306087904"/>
        <c:crosses val="autoZero"/>
        <c:auto val="1"/>
        <c:lblAlgn val="ctr"/>
        <c:lblOffset val="100"/>
        <c:noMultiLvlLbl val="0"/>
      </c:catAx>
      <c:valAx>
        <c:axId val="30608790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306087512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74-45C4-A64F-5F8069655BA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74-45C4-A64F-5F8069655BAF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74-45C4-A64F-5F8069655BAF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74-45C4-A64F-5F8069655BAF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74-45C4-A64F-5F8069655BAF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74-45C4-A64F-5F8069655BAF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74-45C4-A64F-5F8069655BAF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074-45C4-A64F-5F8069655B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Planilha2!$B$4:$B$12</c:f>
              <c:strCache>
                <c:ptCount val="9"/>
                <c:pt idx="0">
                  <c:v>Participação em feiras e eventos</c:v>
                </c:pt>
                <c:pt idx="1">
                  <c:v>Ligou para o 0800 Sebrae</c:v>
                </c:pt>
                <c:pt idx="2">
                  <c:v>Pela participação em outros projetos do Sebrae</c:v>
                </c:pt>
                <c:pt idx="3">
                  <c:v>Contato do Sebrae (Alguém do Sebrae ligou ou enviou e-mail)</c:v>
                </c:pt>
                <c:pt idx="4">
                  <c:v>Site do Sebrae (Fale com especialista)</c:v>
                </c:pt>
                <c:pt idx="5">
                  <c:v>Internet (e-mail, redes sociais)</c:v>
                </c:pt>
                <c:pt idx="6">
                  <c:v>Outros</c:v>
                </c:pt>
                <c:pt idx="7">
                  <c:v>Visita aos pontos de atendimento/unidades do Sebrae</c:v>
                </c:pt>
                <c:pt idx="8">
                  <c:v>Indicação (de empresário, amigo/parente ou outra instituição)</c:v>
                </c:pt>
              </c:strCache>
            </c:strRef>
          </c:cat>
          <c:val>
            <c:numRef>
              <c:f>Planilha2!$E$4:$E$12</c:f>
              <c:numCache>
                <c:formatCode>###0.0%</c:formatCode>
                <c:ptCount val="9"/>
                <c:pt idx="0">
                  <c:v>1.6866963367653108E-2</c:v>
                </c:pt>
                <c:pt idx="1">
                  <c:v>2.0979403591472354E-2</c:v>
                </c:pt>
                <c:pt idx="2">
                  <c:v>3.1276214547202294E-2</c:v>
                </c:pt>
                <c:pt idx="3">
                  <c:v>5.8237043607313209E-2</c:v>
                </c:pt>
                <c:pt idx="4">
                  <c:v>0.11374898613954132</c:v>
                </c:pt>
                <c:pt idx="5">
                  <c:v>0.12890780194739943</c:v>
                </c:pt>
                <c:pt idx="6">
                  <c:v>0.185533645805599</c:v>
                </c:pt>
                <c:pt idx="7">
                  <c:v>0.2066346596931137</c:v>
                </c:pt>
                <c:pt idx="8">
                  <c:v>0.33786772332684656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D074-45C4-A64F-5F8069655B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321584"/>
        <c:axId val="304323544"/>
      </c:barChart>
      <c:catAx>
        <c:axId val="304321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304323544"/>
        <c:crosses val="autoZero"/>
        <c:auto val="1"/>
        <c:lblAlgn val="ctr"/>
        <c:lblOffset val="100"/>
        <c:noMultiLvlLbl val="0"/>
      </c:catAx>
      <c:valAx>
        <c:axId val="304323544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304321584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Planilha3!$E$3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451-4978-B5C5-D881E1518B1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451-4978-B5C5-D881E1518B1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451-4978-B5C5-D881E1518B1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451-4978-B5C5-D881E1518B1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451-4978-B5C5-D881E1518B1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451-4978-B5C5-D881E1518B1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451-4978-B5C5-D881E1518B1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451-4978-B5C5-D881E1518B13}"/>
              </c:ext>
            </c:extLst>
          </c:dPt>
          <c:dLbls>
            <c:dLbl>
              <c:idx val="6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8789764100285156E-3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Planilha3!$D$4:$D$15</c:f>
              <c:strCache>
                <c:ptCount val="12"/>
                <c:pt idx="0">
                  <c:v>Participação em feiras e eventos</c:v>
                </c:pt>
                <c:pt idx="1">
                  <c:v>Ligou para o 0800 Sebrae</c:v>
                </c:pt>
                <c:pt idx="2">
                  <c:v>Pela participação em outros projetos do Sebrae</c:v>
                </c:pt>
                <c:pt idx="3">
                  <c:v>Faculdade/escola</c:v>
                </c:pt>
                <c:pt idx="4">
                  <c:v>Propagandas/Anúncios</c:v>
                </c:pt>
                <c:pt idx="5">
                  <c:v>Outros sites da internet</c:v>
                </c:pt>
                <c:pt idx="6">
                  <c:v>Contato do Sebrae (Alguém do Sebrae ligou ou enviou e-mail)</c:v>
                </c:pt>
                <c:pt idx="7">
                  <c:v>Site do Sebrae (Fale com especialista)</c:v>
                </c:pt>
                <c:pt idx="8">
                  <c:v>Internet (e-mail, redes sociais)</c:v>
                </c:pt>
                <c:pt idx="9">
                  <c:v>Outros</c:v>
                </c:pt>
                <c:pt idx="10">
                  <c:v>Visita aos pontos de atendimento/unidades do Sebrae</c:v>
                </c:pt>
                <c:pt idx="11">
                  <c:v>Indicação (de empresário, amigo/parente ou outra instituição)</c:v>
                </c:pt>
              </c:strCache>
            </c:strRef>
          </c:cat>
          <c:val>
            <c:numRef>
              <c:f>Planilha3!$E$4:$E$15</c:f>
              <c:numCache>
                <c:formatCode>General</c:formatCode>
                <c:ptCount val="12"/>
                <c:pt idx="0" formatCode="0.0%">
                  <c:v>6.2E-2</c:v>
                </c:pt>
                <c:pt idx="2" formatCode="0.0%">
                  <c:v>5.5E-2</c:v>
                </c:pt>
                <c:pt idx="3" formatCode="0.0%">
                  <c:v>4.4999999999999998E-2</c:v>
                </c:pt>
                <c:pt idx="4" formatCode="0.0%">
                  <c:v>5.2999999999999999E-2</c:v>
                </c:pt>
                <c:pt idx="5" formatCode="0.0%">
                  <c:v>6.2E-2</c:v>
                </c:pt>
                <c:pt idx="6" formatCode="0.0%">
                  <c:v>0.10299999999999999</c:v>
                </c:pt>
                <c:pt idx="7" formatCode="0.0%">
                  <c:v>0.22500000000000001</c:v>
                </c:pt>
                <c:pt idx="8" formatCode="0.0%">
                  <c:v>3.2000000000000001E-2</c:v>
                </c:pt>
                <c:pt idx="9" formatCode="0.0%">
                  <c:v>0.04</c:v>
                </c:pt>
                <c:pt idx="10" formatCode="0.0%">
                  <c:v>0.19</c:v>
                </c:pt>
                <c:pt idx="11" formatCode="0.0%">
                  <c:v>0.23799999999999999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51-4978-B5C5-D881E1518B13}"/>
            </c:ext>
          </c:extLst>
        </c:ser>
        <c:ser>
          <c:idx val="1"/>
          <c:order val="1"/>
          <c:tx>
            <c:strRef>
              <c:f>Planilha3!$F$3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8789764100285018E-3"/>
                  <c:y val="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092323075213598E-3"/>
                  <c:y val="4.4092323075213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8789764100285156E-3"/>
                  <c:y val="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3227696922564159E-2"/>
                  <c:y val="-4.4092323075213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451-4978-B5C5-D881E1518B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Planilha3!$D$4:$D$15</c:f>
              <c:strCache>
                <c:ptCount val="12"/>
                <c:pt idx="0">
                  <c:v>Participação em feiras e eventos</c:v>
                </c:pt>
                <c:pt idx="1">
                  <c:v>Ligou para o 0800 Sebrae</c:v>
                </c:pt>
                <c:pt idx="2">
                  <c:v>Pela participação em outros projetos do Sebrae</c:v>
                </c:pt>
                <c:pt idx="3">
                  <c:v>Faculdade/escola</c:v>
                </c:pt>
                <c:pt idx="4">
                  <c:v>Propagandas/Anúncios</c:v>
                </c:pt>
                <c:pt idx="5">
                  <c:v>Outros sites da internet</c:v>
                </c:pt>
                <c:pt idx="6">
                  <c:v>Contato do Sebrae (Alguém do Sebrae ligou ou enviou e-mail)</c:v>
                </c:pt>
                <c:pt idx="7">
                  <c:v>Site do Sebrae (Fale com especialista)</c:v>
                </c:pt>
                <c:pt idx="8">
                  <c:v>Internet (e-mail, redes sociais)</c:v>
                </c:pt>
                <c:pt idx="9">
                  <c:v>Outros</c:v>
                </c:pt>
                <c:pt idx="10">
                  <c:v>Visita aos pontos de atendimento/unidades do Sebrae</c:v>
                </c:pt>
                <c:pt idx="11">
                  <c:v>Indicação (de empresário, amigo/parente ou outra instituição)</c:v>
                </c:pt>
              </c:strCache>
            </c:strRef>
          </c:cat>
          <c:val>
            <c:numRef>
              <c:f>Planilha3!$F$4:$F$15</c:f>
              <c:numCache>
                <c:formatCode>0.0%</c:formatCode>
                <c:ptCount val="12"/>
                <c:pt idx="0">
                  <c:v>1.6866963367653108E-2</c:v>
                </c:pt>
                <c:pt idx="1">
                  <c:v>2.0979403591472354E-2</c:v>
                </c:pt>
                <c:pt idx="2">
                  <c:v>3.1276214547202294E-2</c:v>
                </c:pt>
                <c:pt idx="6">
                  <c:v>5.8237043607313209E-2</c:v>
                </c:pt>
                <c:pt idx="7">
                  <c:v>0.11374898613954132</c:v>
                </c:pt>
                <c:pt idx="8">
                  <c:v>0.12890780194739943</c:v>
                </c:pt>
                <c:pt idx="9">
                  <c:v>0.185533645805599</c:v>
                </c:pt>
                <c:pt idx="10">
                  <c:v>0.2066346596931137</c:v>
                </c:pt>
                <c:pt idx="11">
                  <c:v>0.33786772332684656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451-4978-B5C5-D881E1518B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6088688"/>
        <c:axId val="306089080"/>
      </c:barChart>
      <c:catAx>
        <c:axId val="30608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55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306089080"/>
        <c:crosses val="autoZero"/>
        <c:auto val="1"/>
        <c:lblAlgn val="ctr"/>
        <c:lblOffset val="100"/>
        <c:noMultiLvlLbl val="0"/>
      </c:catAx>
      <c:valAx>
        <c:axId val="3060890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306088688"/>
        <c:crosses val="autoZero"/>
        <c:crossBetween val="between"/>
        <c:majorUnit val="0.2"/>
      </c:valAx>
      <c:spPr>
        <a:solidFill>
          <a:srgbClr val="F2F2F2"/>
        </a:solidFill>
      </c:spPr>
    </c:plotArea>
    <c:legend>
      <c:legendPos val="t"/>
      <c:layout>
        <c:manualLayout>
          <c:xMode val="edge"/>
          <c:yMode val="edge"/>
          <c:x val="0.83875645761582052"/>
          <c:y val="2.6455393845128319E-2"/>
          <c:w val="0.15436224678739399"/>
          <c:h val="0.10105509110098877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8B-4524-BD19-B89FBD9F2B2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8B-4524-BD19-B89FBD9F2B22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8B-4524-BD19-B89FBD9F2B22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8B-4524-BD19-B89FBD9F2B22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E8B-4524-BD19-B89FBD9F2B22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E8B-4524-BD19-B89FBD9F2B2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E8B-4524-BD19-B89FBD9F2B22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E8B-4524-BD19-B89FBD9F2B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Planilha4!$N$5:$N$12</c:f>
              <c:strCache>
                <c:ptCount val="8"/>
                <c:pt idx="0">
                  <c:v>Saber como abrir uma empresa</c:v>
                </c:pt>
                <c:pt idx="1">
                  <c:v>Conhecer mais sobre benefícios de ser microempreendedor individual (MEI)</c:v>
                </c:pt>
                <c:pt idx="2">
                  <c:v>Colocar uma ideia de negócios em prática</c:v>
                </c:pt>
                <c:pt idx="3">
                  <c:v>Como formalizar a empresa/negócio</c:v>
                </c:pt>
                <c:pt idx="4">
                  <c:v>Conhecer mais sobre o planejamento da empresa </c:v>
                </c:pt>
                <c:pt idx="5">
                  <c:v>Identificação de novas oportunidades</c:v>
                </c:pt>
                <c:pt idx="6">
                  <c:v>Orientação sobre acesso a financiamentos</c:v>
                </c:pt>
                <c:pt idx="7">
                  <c:v>Outros</c:v>
                </c:pt>
              </c:strCache>
            </c:strRef>
          </c:cat>
          <c:val>
            <c:numRef>
              <c:f>Planilha4!$O$5:$O$12</c:f>
              <c:numCache>
                <c:formatCode>0.0%</c:formatCode>
                <c:ptCount val="8"/>
                <c:pt idx="0">
                  <c:v>0.41599999999999998</c:v>
                </c:pt>
                <c:pt idx="1">
                  <c:v>0.32400000000000001</c:v>
                </c:pt>
                <c:pt idx="2">
                  <c:v>0.28399999999999997</c:v>
                </c:pt>
                <c:pt idx="3">
                  <c:v>0.224</c:v>
                </c:pt>
                <c:pt idx="4">
                  <c:v>0.182</c:v>
                </c:pt>
                <c:pt idx="5">
                  <c:v>0.13600000000000001</c:v>
                </c:pt>
                <c:pt idx="6">
                  <c:v>0.113</c:v>
                </c:pt>
                <c:pt idx="7">
                  <c:v>0.108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E8B-4524-BD19-B89FBD9F2B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1498240"/>
        <c:axId val="401498632"/>
      </c:barChart>
      <c:catAx>
        <c:axId val="40149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01498632"/>
        <c:crosses val="autoZero"/>
        <c:auto val="1"/>
        <c:lblAlgn val="ctr"/>
        <c:lblOffset val="100"/>
        <c:noMultiLvlLbl val="0"/>
      </c:catAx>
      <c:valAx>
        <c:axId val="40149863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1498240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3.4108285627715756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6F7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7C8-4F6D-99E9-F7E92EB2225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7C8-4F6D-99E9-F7E92EB2225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97C8-4F6D-99E9-F7E92EB2225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7C8-4F6D-99E9-F7E92EB22255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7C8-4F6D-99E9-F7E92EB2225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7C8-4F6D-99E9-F7E92EB22255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7C8-4F6D-99E9-F7E92EB22255}"/>
              </c:ext>
            </c:extLst>
          </c:dPt>
          <c:dPt>
            <c:idx val="7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7C8-4F6D-99E9-F7E92EB22255}"/>
              </c:ext>
            </c:extLst>
          </c:dPt>
          <c:dPt>
            <c:idx val="8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7C8-4F6D-99E9-F7E92EB22255}"/>
              </c:ext>
            </c:extLst>
          </c:dPt>
          <c:dPt>
            <c:idx val="9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7C8-4F6D-99E9-F7E92EB22255}"/>
              </c:ext>
            </c:extLst>
          </c:dPt>
          <c:dPt>
            <c:idx val="10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7C8-4F6D-99E9-F7E92EB22255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97C8-4F6D-99E9-F7E92EB222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Planilha1!$L$17:$L$28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Planilha1!$M$17:$M$28</c:f>
              <c:numCache>
                <c:formatCode>0.0%</c:formatCode>
                <c:ptCount val="12"/>
                <c:pt idx="0">
                  <c:v>5.5938652513824591E-3</c:v>
                </c:pt>
                <c:pt idx="1">
                  <c:v>6.1682140632497696E-4</c:v>
                </c:pt>
                <c:pt idx="2">
                  <c:v>2.1682217957929638E-3</c:v>
                </c:pt>
                <c:pt idx="3">
                  <c:v>4.6804380629846135E-3</c:v>
                </c:pt>
                <c:pt idx="4">
                  <c:v>2.8626567830440071E-3</c:v>
                </c:pt>
                <c:pt idx="5">
                  <c:v>1.669733255044822E-2</c:v>
                </c:pt>
                <c:pt idx="6">
                  <c:v>1.4023465354669629E-2</c:v>
                </c:pt>
                <c:pt idx="7">
                  <c:v>4.5866078920595028E-2</c:v>
                </c:pt>
                <c:pt idx="8">
                  <c:v>0.17785589607361443</c:v>
                </c:pt>
                <c:pt idx="9">
                  <c:v>0.17528046765689151</c:v>
                </c:pt>
                <c:pt idx="10">
                  <c:v>0.55140019778292237</c:v>
                </c:pt>
                <c:pt idx="11">
                  <c:v>2.9545583613298774E-3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7C8-4F6D-99E9-F7E92EB222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4977864"/>
        <c:axId val="404978256"/>
      </c:barChart>
      <c:catAx>
        <c:axId val="404977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04978256"/>
        <c:crosses val="autoZero"/>
        <c:auto val="1"/>
        <c:lblAlgn val="ctr"/>
        <c:lblOffset val="100"/>
        <c:noMultiLvlLbl val="0"/>
      </c:catAx>
      <c:valAx>
        <c:axId val="4049782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4977864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71796543438533E-2"/>
          <c:y val="0"/>
          <c:w val="0.93664487532582041"/>
          <c:h val="0.9008070542087790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DE4C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0B-4080-947B-B190F477FCE3}"/>
              </c:ext>
            </c:extLst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0B-4080-947B-B190F477FCE3}"/>
              </c:ext>
            </c:extLst>
          </c:dPt>
          <c:dPt>
            <c:idx val="2"/>
            <c:invertIfNegative val="0"/>
            <c:bubble3D val="0"/>
            <c:spPr>
              <a:solidFill>
                <a:srgbClr val="955355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0B-4080-947B-B190F477FCE3}"/>
              </c:ext>
            </c:extLst>
          </c:dPt>
          <c:dPt>
            <c:idx val="3"/>
            <c:invertIfNegative val="0"/>
            <c:bubble3D val="0"/>
            <c:spPr>
              <a:solidFill>
                <a:srgbClr val="CC99CC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0B-4080-947B-B190F477FCE3}"/>
              </c:ext>
            </c:extLst>
          </c:dPt>
          <c:dPt>
            <c:idx val="4"/>
            <c:invertIfNegative val="0"/>
            <c:bubble3D val="0"/>
            <c:spPr>
              <a:solidFill>
                <a:srgbClr val="FF6699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0B-4080-947B-B190F477FCE3}"/>
              </c:ext>
            </c:extLst>
          </c:dPt>
          <c:dPt>
            <c:idx val="5"/>
            <c:invertIfNegative val="0"/>
            <c:bubble3D val="0"/>
            <c:spPr>
              <a:solidFill>
                <a:srgbClr val="9999FF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0B-4080-947B-B190F477FCE3}"/>
              </c:ext>
            </c:extLst>
          </c:dPt>
          <c:dPt>
            <c:idx val="6"/>
            <c:invertIfNegative val="0"/>
            <c:bubble3D val="0"/>
            <c:spPr>
              <a:solidFill>
                <a:srgbClr val="FFFF6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0B-4080-947B-B190F477FCE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D0B-4080-947B-B190F477FC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Planilha5!$F$12:$F$18</c:f>
              <c:strCache>
                <c:ptCount val="7"/>
                <c:pt idx="0">
                  <c:v>Conteúdo superficial</c:v>
                </c:pt>
                <c:pt idx="1">
                  <c:v>Não foi o que esperava</c:v>
                </c:pt>
                <c:pt idx="2">
                  <c:v>Professor/Instrutor mal preparado</c:v>
                </c:pt>
                <c:pt idx="3">
                  <c:v>Não lembra</c:v>
                </c:pt>
                <c:pt idx="4">
                  <c:v>Tudo mal organizado</c:v>
                </c:pt>
                <c:pt idx="5">
                  <c:v>Preços muito altos</c:v>
                </c:pt>
                <c:pt idx="6">
                  <c:v>Carga horária muito pequena</c:v>
                </c:pt>
              </c:strCache>
            </c:strRef>
          </c:cat>
          <c:val>
            <c:numRef>
              <c:f>Planilha5!$J$12:$J$18</c:f>
              <c:numCache>
                <c:formatCode>0.0%</c:formatCode>
                <c:ptCount val="7"/>
                <c:pt idx="0">
                  <c:v>0.28564981585044513</c:v>
                </c:pt>
                <c:pt idx="1">
                  <c:v>0.18595311240938359</c:v>
                </c:pt>
                <c:pt idx="2">
                  <c:v>0.16253430972845889</c:v>
                </c:pt>
                <c:pt idx="3">
                  <c:v>0.1384416177430137</c:v>
                </c:pt>
                <c:pt idx="4">
                  <c:v>0.11030341954136987</c:v>
                </c:pt>
                <c:pt idx="5">
                  <c:v>7.6466215481643826E-2</c:v>
                </c:pt>
                <c:pt idx="6">
                  <c:v>4.0740256033938348E-2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D0B-4080-947B-B190F477FC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4978648"/>
        <c:axId val="404979040"/>
      </c:barChart>
      <c:catAx>
        <c:axId val="404978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404979040"/>
        <c:crosses val="autoZero"/>
        <c:auto val="1"/>
        <c:lblAlgn val="ctr"/>
        <c:lblOffset val="100"/>
        <c:noMultiLvlLbl val="0"/>
      </c:catAx>
      <c:valAx>
        <c:axId val="40497904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4978648"/>
        <c:crosses val="autoZero"/>
        <c:crossBetween val="between"/>
        <c:majorUnit val="0.2"/>
      </c:valAx>
      <c:spPr>
        <a:solidFill>
          <a:srgbClr val="F2F2F2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02029404140283E-2"/>
          <c:y val="3.4108301934241844E-2"/>
          <c:w val="0.93664487532582041"/>
          <c:h val="0.840006995240634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26F7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86B-4628-926E-C81D90266F8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86B-4628-926E-C81D90266F8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86B-4628-926E-C81D90266F8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86B-4628-926E-C81D90266F8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86B-4628-926E-C81D90266F8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86B-4628-926E-C81D90266F8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86B-4628-926E-C81D90266F86}"/>
              </c:ext>
            </c:extLst>
          </c:dPt>
          <c:dPt>
            <c:idx val="7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86B-4628-926E-C81D90266F86}"/>
              </c:ext>
            </c:extLst>
          </c:dPt>
          <c:dPt>
            <c:idx val="8"/>
            <c:invertIfNegative val="0"/>
            <c:bubble3D val="0"/>
            <c:spPr>
              <a:solidFill>
                <a:srgbClr val="17C1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86B-4628-926E-C81D90266F86}"/>
              </c:ext>
            </c:extLst>
          </c:dPt>
          <c:dPt>
            <c:idx val="9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86B-4628-926E-C81D90266F86}"/>
              </c:ext>
            </c:extLst>
          </c:dPt>
          <c:dPt>
            <c:idx val="10"/>
            <c:invertIfNegative val="0"/>
            <c:bubble3D val="0"/>
            <c:spPr>
              <a:solidFill>
                <a:srgbClr val="5891D6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786B-4628-926E-C81D90266F86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86B-4628-926E-C81D90266F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Planilha3!$I$5:$I$16</c:f>
              <c:strCach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NS/NR</c:v>
                </c:pt>
              </c:strCache>
            </c:strRef>
          </c:cat>
          <c:val>
            <c:numRef>
              <c:f>Planilha3!$J$5:$J$16</c:f>
              <c:numCache>
                <c:formatCode>0.0%</c:formatCode>
                <c:ptCount val="12"/>
                <c:pt idx="0">
                  <c:v>3.8650625055934745E-3</c:v>
                </c:pt>
                <c:pt idx="1">
                  <c:v>0</c:v>
                </c:pt>
                <c:pt idx="2">
                  <c:v>1.8150345796930291E-3</c:v>
                </c:pt>
                <c:pt idx="3">
                  <c:v>1.1852218619623467E-3</c:v>
                </c:pt>
                <c:pt idx="4">
                  <c:v>2.0445058604769439E-3</c:v>
                </c:pt>
                <c:pt idx="5">
                  <c:v>1.0468559228599799E-2</c:v>
                </c:pt>
                <c:pt idx="6">
                  <c:v>9.7490008816864138E-3</c:v>
                </c:pt>
                <c:pt idx="7">
                  <c:v>4.8449510352103015E-2</c:v>
                </c:pt>
                <c:pt idx="8">
                  <c:v>0.14978902234844951</c:v>
                </c:pt>
                <c:pt idx="9">
                  <c:v>0.18714009261720319</c:v>
                </c:pt>
                <c:pt idx="10">
                  <c:v>0.57599860338754194</c:v>
                </c:pt>
                <c:pt idx="11">
                  <c:v>9.4953863766903263E-3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786B-4628-926E-C81D90266F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4979824"/>
        <c:axId val="404980216"/>
      </c:barChart>
      <c:catAx>
        <c:axId val="40497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pt-BR"/>
          </a:p>
        </c:txPr>
        <c:crossAx val="404980216"/>
        <c:crosses val="autoZero"/>
        <c:auto val="1"/>
        <c:lblAlgn val="ctr"/>
        <c:lblOffset val="100"/>
        <c:noMultiLvlLbl val="0"/>
      </c:catAx>
      <c:valAx>
        <c:axId val="40498021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pt-BR"/>
          </a:p>
        </c:txPr>
        <c:crossAx val="404979824"/>
        <c:crosses val="autoZero"/>
        <c:crossBetween val="between"/>
        <c:majorUnit val="0.2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D4A5-E3A7-493E-9652-3C85324E616B}" type="datetimeFigureOut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78F10-BB04-4F86-81F4-757AC5313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12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40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0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91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21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00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855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2331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75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999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467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29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87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78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370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083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209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47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767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930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007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242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595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324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093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677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706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410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1552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019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965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1046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80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25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60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946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1238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142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5148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620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277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8514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3311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12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0799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0094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5851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256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6636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0523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010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532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2085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6273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84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6834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407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38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6021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70965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62978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0816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587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90222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18597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612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2842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5385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7922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6882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2723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1153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7427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878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2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8F10-BB04-4F86-81F4-757AC5313DA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93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112C-D072-4DBA-9643-A307EACEFCDF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5B96-7FBA-48CB-B28E-22E62D865BBD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37C2-6F44-4FAA-B0B5-F9C99A43B80F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AB05-C422-4C50-9A6F-2F7396BE929C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29A4-1B5F-4346-B26D-2D0BD305960C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7E0D5-9F5B-4C84-B5E0-457F65057AF6}" type="datetime1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213D-9B33-4B98-9A4A-2AFB2A21482E}" type="datetime1">
              <a:rPr lang="pt-BR" smtClean="0"/>
              <a:t>23/02/2017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B04A-08C2-44EE-8EF1-9F2CBA84BEB2}" type="datetime1">
              <a:rPr lang="pt-BR" smtClean="0"/>
              <a:t>23/02/2017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60D5-8895-49F4-8307-F6B5FB99340D}" type="datetime1">
              <a:rPr lang="pt-BR" smtClean="0"/>
              <a:t>23/02/2017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112C-CE05-4F00-BE1B-543337BB7A2E}" type="datetime1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8A8A-36D9-43CC-A710-208A03D23EBA}" type="datetime1">
              <a:rPr lang="pt-BR" smtClean="0"/>
              <a:t>23/02/2017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28AF-2380-4CA0-8FD5-7BD7DBF729DB}" type="datetime1">
              <a:rPr lang="pt-BR" smtClean="0"/>
              <a:t>23/02/2017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slide" Target="slide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slide" Target="slide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slide" Target="slide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chart" Target="../charts/chart11.xml"/><Relationship Id="rId7" Type="http://schemas.openxmlformats.org/officeDocument/2006/relationships/slide" Target="slide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5.xml"/><Relationship Id="rId10" Type="http://schemas.openxmlformats.org/officeDocument/2006/relationships/slide" Target="slide30.xml"/><Relationship Id="rId4" Type="http://schemas.openxmlformats.org/officeDocument/2006/relationships/slide" Target="slide32.xml"/><Relationship Id="rId9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4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5" Type="http://schemas.openxmlformats.org/officeDocument/2006/relationships/slide" Target="slide34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4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6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6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4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8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8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4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slide" Target="slide4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slide" Target="slide4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4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4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slide" Target="slide4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5" Type="http://schemas.openxmlformats.org/officeDocument/2006/relationships/slide" Target="slide47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8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slide" Target="slide4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jpeg"/><Relationship Id="rId7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7" Type="http://schemas.openxmlformats.org/officeDocument/2006/relationships/slide" Target="slide4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49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19.xml"/><Relationship Id="rId7" Type="http://schemas.openxmlformats.org/officeDocument/2006/relationships/slide" Target="slide5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slide" Target="slide5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slide" Target="slide5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7.xml"/><Relationship Id="rId5" Type="http://schemas.openxmlformats.org/officeDocument/2006/relationships/slide" Target="slide56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4.xml"/><Relationship Id="rId5" Type="http://schemas.openxmlformats.org/officeDocument/2006/relationships/slide" Target="slide57.xml"/><Relationship Id="rId4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slide" Target="slide5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7" Type="http://schemas.openxmlformats.org/officeDocument/2006/relationships/slide" Target="slide5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8.xml"/><Relationship Id="rId5" Type="http://schemas.openxmlformats.org/officeDocument/2006/relationships/slide" Target="slide61.xml"/><Relationship Id="rId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slide" Target="slide6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5.xml"/><Relationship Id="rId5" Type="http://schemas.openxmlformats.org/officeDocument/2006/relationships/slide" Target="slide64.xml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slide" Target="slide65.xml"/><Relationship Id="rId4" Type="http://schemas.openxmlformats.org/officeDocument/2006/relationships/slide" Target="slide64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13.png"/><Relationship Id="rId7" Type="http://schemas.openxmlformats.org/officeDocument/2006/relationships/slide" Target="slide6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8.xml"/><Relationship Id="rId5" Type="http://schemas.openxmlformats.org/officeDocument/2006/relationships/slide" Target="slide67.xml"/><Relationship Id="rId4" Type="http://schemas.openxmlformats.org/officeDocument/2006/relationships/chart" Target="../charts/char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slide" Target="slide6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slide" Target="slide68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14.png"/><Relationship Id="rId7" Type="http://schemas.openxmlformats.org/officeDocument/2006/relationships/slide" Target="slide7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slide" Target="slide70.xml"/><Relationship Id="rId4" Type="http://schemas.microsoft.com/office/2007/relationships/hdphoto" Target="../media/hdphoto1.wdp"/><Relationship Id="rId9" Type="http://schemas.openxmlformats.org/officeDocument/2006/relationships/slide" Target="slide7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0.xml"/><Relationship Id="rId5" Type="http://schemas.openxmlformats.org/officeDocument/2006/relationships/slide" Target="slide73.xml"/><Relationship Id="rId4" Type="http://schemas.openxmlformats.org/officeDocument/2006/relationships/slide" Target="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12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slide" Target="slide4.xml"/><Relationship Id="rId10" Type="http://schemas.openxmlformats.org/officeDocument/2006/relationships/chart" Target="../charts/chart1.xml"/><Relationship Id="rId4" Type="http://schemas.openxmlformats.org/officeDocument/2006/relationships/slide" Target="slide2.xml"/><Relationship Id="rId9" Type="http://schemas.openxmlformats.org/officeDocument/2006/relationships/slide" Target="slide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enis.Pedro@sebrae.com.br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8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 descr="Resultado de imagem para logo sebrae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9839"/>
            <a:ext cx="957595" cy="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923"/>
          <a:stretch/>
        </p:blipFill>
        <p:spPr>
          <a:xfrm>
            <a:off x="1849265" y="555526"/>
            <a:ext cx="537713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Q17: Qual </a:t>
            </a:r>
            <a:r>
              <a:rPr lang="pt-BR" sz="900" dirty="0"/>
              <a:t>era sua principal ocupação quando decidiu fazer o Começar Bem no Sebrae?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BE8D"/>
                </a:solidFill>
              </a:rPr>
              <a:t>Ocupação profissional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antes de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519115481"/>
              </p:ext>
            </p:extLst>
          </p:nvPr>
        </p:nvGraphicFramePr>
        <p:xfrm>
          <a:off x="182026" y="1923678"/>
          <a:ext cx="8640960" cy="261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79512" y="1126932"/>
            <a:ext cx="8643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Aproximadamente 4 a cada 10 entrevistados eram trabalhadores autônomos antes de iniciar algum dos cursos do Começar Bem 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-15984" y="4665498"/>
            <a:ext cx="8563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7" name="Retângulo 36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9" name="Retângulo 38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40" name="Retângulo 39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Q1: Como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tomou conhecimento das palestras, oficinas e cursos do Começar Bem? (ESP– RM)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Meios de conhecimento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palestras, oficinas e cursos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360255348"/>
              </p:ext>
            </p:extLst>
          </p:nvPr>
        </p:nvGraphicFramePr>
        <p:xfrm>
          <a:off x="179512" y="1923678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79512" y="1215293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indicação de amigos/instituições foi o principal meio que introduziu os empreendedores ao Começar Bem </a:t>
            </a:r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-15984" y="4665498"/>
            <a:ext cx="8563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5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Q1: Como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tomou conhecimento das palestras, oficinas e cursos do Começar Bem? (ESP– RM)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Meios de conhecimento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palestras, oficinas e cursos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9512" y="1113006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ambos os anos analisados, o principal meio pelo qual os empreendedores tomaram conhecimento sobre o Começar Bem foi a indicação de terceiros</a:t>
            </a:r>
            <a:endParaRPr lang="pt-BR" sz="1400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283592073"/>
              </p:ext>
            </p:extLst>
          </p:nvPr>
        </p:nvGraphicFramePr>
        <p:xfrm>
          <a:off x="179512" y="1923678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Q1: Como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tomou conhecimento das palestras, oficinas e cursos do Começar Bem? (ESP– RM)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Meios de conhecimento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palestras, oficinas e cursos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113531"/>
              </p:ext>
            </p:extLst>
          </p:nvPr>
        </p:nvGraphicFramePr>
        <p:xfrm>
          <a:off x="179512" y="1271587"/>
          <a:ext cx="8784977" cy="3420874"/>
        </p:xfrm>
        <a:graphic>
          <a:graphicData uri="http://schemas.openxmlformats.org/drawingml/2006/table">
            <a:tbl>
              <a:tblPr/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  <a:gridCol w="584065">
                  <a:extLst>
                    <a:ext uri="{9D8B030D-6E8A-4147-A177-3AD203B41FA5}">
                      <a16:colId xmlns:a16="http://schemas.microsoft.com/office/drawing/2014/main" xmlns="" val="835859873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Projeto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Site do </a:t>
                      </a: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  <a:endParaRPr lang="pt-BR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Internet</a:t>
                      </a:r>
                      <a:endParaRPr lang="pt-BR" sz="8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Ligou para o 0800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Indicação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em feiras e eventos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Pontos </a:t>
                      </a: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atendimento </a:t>
                      </a: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Contato do </a:t>
                      </a: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</a:t>
                      </a: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outros projetos 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Empreender com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Sustentabilidade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Microempreendedor Individual - Passo-a-passo para a Formalização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E4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hlinkClick r:id="rId7" action="ppaction://hlinksldjump"/>
          </p:cNvPr>
          <p:cNvSpPr txBox="1"/>
          <p:nvPr/>
        </p:nvSpPr>
        <p:spPr>
          <a:xfrm>
            <a:off x="0" y="4681738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43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Q1: Como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tomou conhecimento das palestras, oficinas e cursos do Começar Bem? (ESP– RM)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42288"/>
              </p:ext>
            </p:extLst>
          </p:nvPr>
        </p:nvGraphicFramePr>
        <p:xfrm>
          <a:off x="160187" y="1203598"/>
          <a:ext cx="8784973" cy="3264564"/>
        </p:xfrm>
        <a:graphic>
          <a:graphicData uri="http://schemas.openxmlformats.org/drawingml/2006/table">
            <a:tbl>
              <a:tblPr/>
              <a:tblGrid>
                <a:gridCol w="56215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835859873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Site do </a:t>
                      </a: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  <a:endParaRPr lang="pt-BR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Internet</a:t>
                      </a:r>
                      <a:endParaRPr lang="pt-BR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Ligou para o 0800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Indicação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em feiras e eventos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Pontos </a:t>
                      </a: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 atendimento/unidades 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Contato do </a:t>
                      </a: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</a:t>
                      </a: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outros projetos 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Meios de conhecimento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palestras, oficinas e cursos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Seta para a Direita 1">
            <a:hlinkClick r:id="rId3" action="ppaction://hlinksldjump"/>
          </p:cNvPr>
          <p:cNvSpPr/>
          <p:nvPr/>
        </p:nvSpPr>
        <p:spPr>
          <a:xfrm>
            <a:off x="8244408" y="4549576"/>
            <a:ext cx="795467" cy="317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Continua</a:t>
            </a:r>
            <a:endParaRPr lang="pt-BR" sz="105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8" name="Retângulo 17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8" action="ppaction://hlinksldjump"/>
          </p:cNvPr>
          <p:cNvSpPr txBox="1"/>
          <p:nvPr/>
        </p:nvSpPr>
        <p:spPr>
          <a:xfrm>
            <a:off x="0" y="4681738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953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Q1: Como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tomou conhecimento das palestras, oficinas e cursos do Começar Bem? (ESP– RM)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89522"/>
              </p:ext>
            </p:extLst>
          </p:nvPr>
        </p:nvGraphicFramePr>
        <p:xfrm>
          <a:off x="160187" y="1360360"/>
          <a:ext cx="8784973" cy="3060829"/>
        </p:xfrm>
        <a:graphic>
          <a:graphicData uri="http://schemas.openxmlformats.org/drawingml/2006/table">
            <a:tbl>
              <a:tblPr/>
              <a:tblGrid>
                <a:gridCol w="56215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  <a:gridCol w="913647">
                  <a:extLst>
                    <a:ext uri="{9D8B030D-6E8A-4147-A177-3AD203B41FA5}">
                      <a16:colId xmlns:a16="http://schemas.microsoft.com/office/drawing/2014/main" xmlns="" val="835859873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Site do </a:t>
                      </a: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  <a:endParaRPr lang="pt-BR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Internet</a:t>
                      </a:r>
                      <a:endParaRPr lang="pt-BR" sz="9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Ligou para o 0800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Indicação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em feiras e eventos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Pontos </a:t>
                      </a: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 atendimento/unidades 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Contato do </a:t>
                      </a: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Participação </a:t>
                      </a: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outros projetos do Sebrae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</a:tbl>
          </a:graphicData>
        </a:graphic>
      </p:graphicFrame>
      <p:sp>
        <p:nvSpPr>
          <p:cNvPr id="24" name="Retângulo 2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Meios de conhecimento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das palestras, oficinas e cursos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 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m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584" y="833535"/>
            <a:ext cx="393576" cy="393576"/>
          </a:xfrm>
          <a:prstGeom prst="rect">
            <a:avLst/>
          </a:prstGeom>
        </p:spPr>
      </p:pic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8" name="Retângulo 17">
            <a:hlinkClick r:id="rId6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6" name="Retângulo 25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8" action="ppaction://hlinksldjump"/>
          </p:cNvPr>
          <p:cNvSpPr txBox="1"/>
          <p:nvPr/>
        </p:nvSpPr>
        <p:spPr>
          <a:xfrm>
            <a:off x="0" y="4681738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4625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Q2: Quando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decidiu participar do Começar Bem, qual era a sua expectativa inicial? RM -EST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Saber como abrir uma empresa era a principal expectativa dos participantes do Começar Bem em 2016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061410902"/>
              </p:ext>
            </p:extLst>
          </p:nvPr>
        </p:nvGraphicFramePr>
        <p:xfrm>
          <a:off x="179512" y="1782893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ângulo 19"/>
          <p:cNvSpPr/>
          <p:nvPr/>
        </p:nvSpPr>
        <p:spPr>
          <a:xfrm>
            <a:off x="-15984" y="4731990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Q2: Quando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decidiu participar do Começar Bem, qual era a sua expectativa inicial? RM -EST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58469"/>
              </p:ext>
            </p:extLst>
          </p:nvPr>
        </p:nvGraphicFramePr>
        <p:xfrm>
          <a:off x="755576" y="1563639"/>
          <a:ext cx="7344815" cy="2952326"/>
        </p:xfrm>
        <a:graphic>
          <a:graphicData uri="http://schemas.openxmlformats.org/drawingml/2006/table">
            <a:tbl>
              <a:tblPr/>
              <a:tblGrid>
                <a:gridCol w="5456041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94438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944387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</a:tblGrid>
              <a:tr h="9231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Expectativa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Saber como abrir uma empresa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benefícios de ser microempreendedor individual (MEI)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Colocar uma ideia de negócios em prática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formalizar a empresa/negócio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o planejamento da empresa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 de novas oportunidades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Somar conhecimentos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Todas as opções citadas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844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26119"/>
                  </a:ext>
                </a:extLst>
              </a:tr>
            </a:tbl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8" name="Retângulo 17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Q2: Quando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decidiu participar do Começar Bem, qual era a sua expectativa inicial? RM -EST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598650"/>
              </p:ext>
            </p:extLst>
          </p:nvPr>
        </p:nvGraphicFramePr>
        <p:xfrm>
          <a:off x="194400" y="1125462"/>
          <a:ext cx="8568950" cy="3527704"/>
        </p:xfrm>
        <a:graphic>
          <a:graphicData uri="http://schemas.openxmlformats.org/drawingml/2006/table">
            <a:tbl>
              <a:tblPr/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635658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446936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</a:tblGrid>
              <a:tr h="9289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Colocar uma ideia de negócios em prática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Saber como abrir uma empresa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benefícios de ser MEI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planejamento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empresa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 de novas oportunidades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formalizar a empresa/negócio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Empreender com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Sustentabilidade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 Microempreendedor Individual - Passo-a-passo para a Formalização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Q2: Quando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decidiu participar do Começar Bem, qual era a sua expectativa inicial? RM -EST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10755"/>
              </p:ext>
            </p:extLst>
          </p:nvPr>
        </p:nvGraphicFramePr>
        <p:xfrm>
          <a:off x="179512" y="1131590"/>
          <a:ext cx="8784978" cy="3481602"/>
        </p:xfrm>
        <a:graphic>
          <a:graphicData uri="http://schemas.openxmlformats.org/drawingml/2006/table">
            <a:tbl>
              <a:tblPr/>
              <a:tblGrid>
                <a:gridCol w="381396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18543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1031163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930397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1038461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1234182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535670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Colocar uma ideia de negócios em prática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Saber como abrir uma empresa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benefícios de ser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o planejamento da empresa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 de novas oportunidades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formalizar a empresa/negócio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639353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54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>
            <a:off x="8169023" y="339814"/>
            <a:ext cx="795467" cy="317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Continua</a:t>
            </a:r>
            <a:endParaRPr lang="pt-BR" sz="1050" dirty="0"/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2" name="Retângulo 21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82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88859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88859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888595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Começar bem 2017</a:t>
            </a:r>
            <a:endParaRPr lang="pt-BR" sz="1600" b="1" dirty="0"/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3449238" y="1492012"/>
            <a:ext cx="1569495" cy="1152129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Metodologia</a:t>
            </a:r>
            <a:endParaRPr lang="pt-BR" sz="1200" dirty="0"/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5018729" y="1491629"/>
            <a:ext cx="1569495" cy="1152129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Tópicos da Pesquisa</a:t>
            </a:r>
            <a:endParaRPr lang="pt-BR" sz="1200" dirty="0"/>
          </a:p>
        </p:txBody>
      </p: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3452274" y="2642579"/>
            <a:ext cx="1566460" cy="1152548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Perfil dos entrevistados</a:t>
            </a:r>
            <a:endParaRPr lang="pt-BR" sz="1200" b="1" dirty="0"/>
          </a:p>
        </p:txBody>
      </p:sp>
      <p:sp>
        <p:nvSpPr>
          <p:cNvPr id="43" name="Retângulo 42"/>
          <p:cNvSpPr/>
          <p:nvPr/>
        </p:nvSpPr>
        <p:spPr>
          <a:xfrm>
            <a:off x="5018730" y="2642197"/>
            <a:ext cx="1569494" cy="1152548"/>
          </a:xfrm>
          <a:prstGeom prst="rect">
            <a:avLst/>
          </a:prstGeom>
          <a:solidFill>
            <a:srgbClr val="F97039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Considerações Finais</a:t>
            </a:r>
            <a:endParaRPr lang="pt-BR" sz="1200" b="1" dirty="0"/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1882781" y="2642197"/>
            <a:ext cx="1572529" cy="1152548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/>
              <a:t>Resultados</a:t>
            </a:r>
            <a:endParaRPr lang="pt-BR" sz="1200" b="1" dirty="0"/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1881172" y="1490069"/>
            <a:ext cx="1571102" cy="1152129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Objetivo da Pesquisa</a:t>
            </a:r>
          </a:p>
        </p:txBody>
      </p:sp>
    </p:spTree>
    <p:extLst>
      <p:ext uri="{BB962C8B-B14F-4D97-AF65-F5344CB8AC3E}">
        <p14:creationId xmlns:p14="http://schemas.microsoft.com/office/powerpoint/2010/main" val="14359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42" grpId="0" animBg="1"/>
      <p:bldP spid="43" grpId="0" animBg="1"/>
      <p:bldP spid="21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Q2: Quando </a:t>
            </a:r>
            <a:r>
              <a:rPr lang="pt-BR" sz="900" dirty="0"/>
              <a:t>o(a) </a:t>
            </a:r>
            <a:r>
              <a:rPr lang="pt-BR" sz="900" dirty="0" err="1"/>
              <a:t>Sr</a:t>
            </a:r>
            <a:r>
              <a:rPr lang="pt-BR" sz="900" dirty="0"/>
              <a:t>(a) decidiu participar do Começar Bem, qual era a sua expectativa inicial? RM -EST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99011"/>
              </p:ext>
            </p:extLst>
          </p:nvPr>
        </p:nvGraphicFramePr>
        <p:xfrm>
          <a:off x="179512" y="1131590"/>
          <a:ext cx="8784978" cy="3094176"/>
        </p:xfrm>
        <a:graphic>
          <a:graphicData uri="http://schemas.openxmlformats.org/drawingml/2006/table">
            <a:tbl>
              <a:tblPr/>
              <a:tblGrid>
                <a:gridCol w="381396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18543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1031163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930397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1038461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  <a:gridCol w="1234182">
                  <a:extLst>
                    <a:ext uri="{9D8B030D-6E8A-4147-A177-3AD203B41FA5}">
                      <a16:colId xmlns:a16="http://schemas.microsoft.com/office/drawing/2014/main" xmlns="" val="2399212468"/>
                    </a:ext>
                  </a:extLst>
                </a:gridCol>
                <a:gridCol w="535670">
                  <a:extLst>
                    <a:ext uri="{9D8B030D-6E8A-4147-A177-3AD203B41FA5}">
                      <a16:colId xmlns:a16="http://schemas.microsoft.com/office/drawing/2014/main" xmlns="" val="357630968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Colocar uma ideia de negócios em prática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Saber como abrir uma empresa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benefícios de ser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</a:t>
                      </a:r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Conhecer mais sobre o planejamento da empresa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Identificação de novas oportunidades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formalizar a empresa/negócio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7386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639353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54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1937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275516"/>
            <a:ext cx="393576" cy="393576"/>
          </a:xfrm>
          <a:prstGeom prst="rect">
            <a:avLst/>
          </a:prstGeom>
        </p:spPr>
      </p:pic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3" name="Retângulo 22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4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 flipV="1">
            <a:off x="7071154" y="1840771"/>
            <a:ext cx="1626428" cy="290541"/>
          </a:xfrm>
          <a:prstGeom prst="rect">
            <a:avLst/>
          </a:prstGeom>
          <a:solidFill>
            <a:schemeClr val="accent6">
              <a:alpha val="27059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Q3: De </a:t>
            </a:r>
            <a:r>
              <a:rPr lang="pt-BR" sz="900" dirty="0"/>
              <a:t>0 a 10, que nota o(a) Sr.(a) daria quanto ao atendimento de suas expectativas, onde 0 significa "não foram atendidas" e 10 que "foram plenamente atendidas"?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Nota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o atendimento das expectativas após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32786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maioria dos entrevistados (55,1%) avaliou que suas expectativas em relação ao Começar bem foram plenamente atendidas 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86756909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683568" y="4012362"/>
            <a:ext cx="4608512" cy="359588"/>
          </a:xfrm>
          <a:prstGeom prst="rect">
            <a:avLst/>
          </a:prstGeom>
          <a:solidFill>
            <a:srgbClr val="F26F7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92080" y="3593048"/>
            <a:ext cx="1368152" cy="778902"/>
          </a:xfrm>
          <a:prstGeom prst="rect">
            <a:avLst/>
          </a:prstGeom>
          <a:solidFill>
            <a:srgbClr val="17C1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660232" y="2725058"/>
            <a:ext cx="1368152" cy="1646892"/>
          </a:xfrm>
          <a:prstGeom prst="rect">
            <a:avLst/>
          </a:prstGeom>
          <a:solidFill>
            <a:srgbClr val="469ED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14740" y="4515966"/>
            <a:ext cx="2028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F26F78"/>
                </a:solidFill>
              </a:rPr>
              <a:t>Expectativas não foram atendidas</a:t>
            </a:r>
            <a:endParaRPr lang="pt-BR" sz="1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588224" y="4515966"/>
            <a:ext cx="21226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5395D4"/>
                </a:solidFill>
              </a:rPr>
              <a:t>Expectativas plenamente atendidas</a:t>
            </a:r>
            <a:endParaRPr lang="pt-BR" sz="1400" dirty="0">
              <a:solidFill>
                <a:srgbClr val="5395D4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60991" y="367264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26F78"/>
                </a:solidFill>
              </a:rPr>
              <a:t>4,8%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596885" y="322371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7C1C0"/>
                </a:solidFill>
              </a:rPr>
              <a:t>22,4%</a:t>
            </a:r>
            <a:endParaRPr lang="pt-BR" dirty="0">
              <a:solidFill>
                <a:srgbClr val="17C1C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965037" y="235572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395D4"/>
                </a:solidFill>
              </a:rPr>
              <a:t>72,6%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071154" y="1815261"/>
            <a:ext cx="161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Média Nacional: 9,1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24" name="Conector Angulado 23"/>
          <p:cNvCxnSpPr/>
          <p:nvPr/>
        </p:nvCxnSpPr>
        <p:spPr>
          <a:xfrm>
            <a:off x="7596338" y="4443958"/>
            <a:ext cx="263394" cy="83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/>
          <p:nvPr/>
        </p:nvCxnSpPr>
        <p:spPr>
          <a:xfrm>
            <a:off x="823133" y="4452347"/>
            <a:ext cx="263394" cy="83041"/>
          </a:xfrm>
          <a:prstGeom prst="bentConnector2">
            <a:avLst/>
          </a:prstGeom>
          <a:ln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34"/>
          <p:cNvCxnSpPr/>
          <p:nvPr/>
        </p:nvCxnSpPr>
        <p:spPr>
          <a:xfrm>
            <a:off x="1385802" y="3385711"/>
            <a:ext cx="1595950" cy="259092"/>
          </a:xfrm>
          <a:prstGeom prst="bentConnector3">
            <a:avLst>
              <a:gd name="adj1" fmla="val 100611"/>
            </a:avLst>
          </a:prstGeom>
          <a:ln w="12700"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hlinkClick r:id="rId7" action="ppaction://hlinksldjump"/>
          </p:cNvPr>
          <p:cNvSpPr/>
          <p:nvPr/>
        </p:nvSpPr>
        <p:spPr>
          <a:xfrm>
            <a:off x="848325" y="3077934"/>
            <a:ext cx="27439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rgbClr val="F26F78"/>
                </a:solidFill>
              </a:rPr>
              <a:t>Quais os motivos das notas baixas?</a:t>
            </a:r>
            <a:endParaRPr lang="pt-BR" sz="1400" dirty="0"/>
          </a:p>
        </p:txBody>
      </p:sp>
      <p:sp>
        <p:nvSpPr>
          <p:cNvPr id="42" name="Retângulo 41"/>
          <p:cNvSpPr/>
          <p:nvPr/>
        </p:nvSpPr>
        <p:spPr>
          <a:xfrm>
            <a:off x="-15984" y="4731990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Q3: De </a:t>
            </a:r>
            <a:r>
              <a:rPr lang="pt-BR" sz="900" dirty="0"/>
              <a:t>0 a 10, que nota o(a) Sr.(a) daria quanto ao atendimento de suas expectativas, onde 0 significa "não foram atendidas" e 10 que "foram plenamente atendidas"?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Nota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o atendimento das expectativas após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2125" y="1226370"/>
            <a:ext cx="3495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os cursos analisados atingiram boas notas médias em relação ao atendimento das expectativas dos participantes do Começar Bem</a:t>
            </a:r>
            <a:endParaRPr lang="pt-BR" sz="1400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851920" y="1272793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81260"/>
              </p:ext>
            </p:extLst>
          </p:nvPr>
        </p:nvGraphicFramePr>
        <p:xfrm>
          <a:off x="3995936" y="1272793"/>
          <a:ext cx="4894745" cy="3459197"/>
        </p:xfrm>
        <a:graphic>
          <a:graphicData uri="http://schemas.openxmlformats.org/drawingml/2006/table">
            <a:tbl>
              <a:tblPr/>
              <a:tblGrid>
                <a:gridCol w="4065126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829619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Microempreendedor Individual 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446933"/>
                  </a:ext>
                </a:extLst>
              </a:tr>
            </a:tbl>
          </a:graphicData>
        </a:graphic>
      </p:graphicFrame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5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Q3: De </a:t>
            </a:r>
            <a:r>
              <a:rPr lang="pt-BR" sz="900" dirty="0"/>
              <a:t>0 a 10, que nota o(a) Sr.(a) daria quanto ao atendimento de suas expectativas, onde 0 significa "não foram atendidas" e 10 que "foram plenamente atendidas"?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Nota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o atendimento das expectativas após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64169" y="1378642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os estados obtiveram médias altas em relação ao atendimento das expectativas dos participantes do Começar Bem </a:t>
            </a:r>
            <a:endParaRPr lang="pt-BR" sz="1400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89786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20589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7" name="Conector reto 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9" name="Retângulo 18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20" name="Retângulo 19">
            <a:hlinkClick r:id="rId5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Q3.1: Se </a:t>
            </a:r>
            <a:r>
              <a:rPr lang="pt-BR" sz="900" dirty="0"/>
              <a:t>&lt;=6, o que ocorreu?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26F78"/>
                </a:solidFill>
              </a:rPr>
              <a:t>Motivo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ter avaliado com nota menor ou igual a 6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principal motivo apontado pelos entrevistados foi o “conteúdo superficial” dos cursos que participaram </a:t>
            </a:r>
            <a:endParaRPr lang="pt-BR" sz="1400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0" y="729159"/>
            <a:ext cx="29158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999383825"/>
              </p:ext>
            </p:extLst>
          </p:nvPr>
        </p:nvGraphicFramePr>
        <p:xfrm>
          <a:off x="179512" y="1753781"/>
          <a:ext cx="86409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1" name="Imagem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15984" y="4731990"/>
            <a:ext cx="63706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175 (somente para aqueles que avaliaram o atendimento de suas expectativas em relação ao Começar Bem com nota =&lt; 6)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pt-BR" sz="2400" b="1" dirty="0">
                <a:solidFill>
                  <a:srgbClr val="83D785"/>
                </a:solidFill>
              </a:rPr>
              <a:t>Qu</a:t>
            </a:r>
            <a:r>
              <a:rPr lang="pt-BR" sz="2400" b="1" dirty="0" smtClean="0">
                <a:solidFill>
                  <a:srgbClr val="83D785"/>
                </a:solidFill>
              </a:rPr>
              <a:t>alidade </a:t>
            </a:r>
            <a:r>
              <a:rPr lang="pt-BR" sz="2400" b="1" dirty="0">
                <a:solidFill>
                  <a:srgbClr val="83D785"/>
                </a:solidFill>
              </a:rPr>
              <a:t>do </a:t>
            </a:r>
            <a:r>
              <a:rPr lang="pt-BR" sz="2400" b="1" dirty="0" smtClean="0">
                <a:solidFill>
                  <a:srgbClr val="83D785"/>
                </a:solidFill>
              </a:rPr>
              <a:t>Curso</a:t>
            </a:r>
            <a:endParaRPr lang="pt-BR" sz="2400" b="1" dirty="0">
              <a:solidFill>
                <a:srgbClr val="83D78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maioria dos entrevistados avaliou a qualidade do Curso como excelente (nota 10)</a:t>
            </a:r>
            <a:endParaRPr lang="pt-BR" sz="1400" dirty="0"/>
          </a:p>
        </p:txBody>
      </p:sp>
      <p:sp>
        <p:nvSpPr>
          <p:cNvPr id="23" name="Retângulo 22"/>
          <p:cNvSpPr/>
          <p:nvPr/>
        </p:nvSpPr>
        <p:spPr>
          <a:xfrm flipV="1">
            <a:off x="7143162" y="1840770"/>
            <a:ext cx="1533294" cy="290541"/>
          </a:xfrm>
          <a:prstGeom prst="rect">
            <a:avLst/>
          </a:prstGeom>
          <a:solidFill>
            <a:schemeClr val="accent6">
              <a:alpha val="27059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879600058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/>
          <p:cNvSpPr/>
          <p:nvPr/>
        </p:nvSpPr>
        <p:spPr>
          <a:xfrm>
            <a:off x="683568" y="4012362"/>
            <a:ext cx="4608512" cy="359588"/>
          </a:xfrm>
          <a:prstGeom prst="rect">
            <a:avLst/>
          </a:prstGeom>
          <a:solidFill>
            <a:srgbClr val="F26F7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5292080" y="3593048"/>
            <a:ext cx="1368152" cy="778902"/>
          </a:xfrm>
          <a:prstGeom prst="rect">
            <a:avLst/>
          </a:prstGeom>
          <a:solidFill>
            <a:srgbClr val="17C1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660232" y="2725058"/>
            <a:ext cx="1368152" cy="1646892"/>
          </a:xfrm>
          <a:prstGeom prst="rect">
            <a:avLst/>
          </a:prstGeom>
          <a:solidFill>
            <a:srgbClr val="469ED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611560" y="4526999"/>
            <a:ext cx="700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26F78"/>
                </a:solidFill>
              </a:rPr>
              <a:t>Péssimo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7344308" y="4526999"/>
            <a:ext cx="784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395D4"/>
                </a:solidFill>
              </a:rPr>
              <a:t>Excelente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2660991" y="367264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26F78"/>
                </a:solidFill>
              </a:rPr>
              <a:t>2,9%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596885" y="322371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7C1C0"/>
                </a:solidFill>
              </a:rPr>
              <a:t>19,8%</a:t>
            </a:r>
            <a:endParaRPr lang="pt-BR" dirty="0">
              <a:solidFill>
                <a:srgbClr val="17C1C0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965037" y="235572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395D4"/>
                </a:solidFill>
              </a:rPr>
              <a:t>76,3%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7071154" y="1815261"/>
            <a:ext cx="161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Média Nacional: 9,2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6" name="Retângulo 35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7" name="Retângulo 36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9" name="Conector reto 3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-15984" y="4731990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pt-BR" sz="2400" b="1" dirty="0">
                <a:solidFill>
                  <a:srgbClr val="83D785"/>
                </a:solidFill>
              </a:rPr>
              <a:t>Qu</a:t>
            </a:r>
            <a:r>
              <a:rPr lang="pt-BR" sz="2400" b="1" dirty="0" smtClean="0">
                <a:solidFill>
                  <a:srgbClr val="83D785"/>
                </a:solidFill>
              </a:rPr>
              <a:t>alidade </a:t>
            </a:r>
            <a:r>
              <a:rPr lang="pt-BR" sz="2400" b="1" dirty="0">
                <a:solidFill>
                  <a:srgbClr val="83D785"/>
                </a:solidFill>
              </a:rPr>
              <a:t>do </a:t>
            </a:r>
            <a:r>
              <a:rPr lang="pt-BR" sz="2400" b="1" dirty="0" smtClean="0">
                <a:solidFill>
                  <a:srgbClr val="83D785"/>
                </a:solidFill>
              </a:rPr>
              <a:t>Curso</a:t>
            </a:r>
            <a:endParaRPr lang="pt-BR" sz="2400" b="1" dirty="0">
              <a:solidFill>
                <a:srgbClr val="83D785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ano de 2016, houve um leve acréscimo no percentual de entrevistados que avaliou a qualidade do curso como excelente</a:t>
            </a:r>
            <a:endParaRPr lang="pt-BR" sz="1400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151782510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tângulo 20"/>
          <p:cNvSpPr/>
          <p:nvPr/>
        </p:nvSpPr>
        <p:spPr>
          <a:xfrm>
            <a:off x="611560" y="4526999"/>
            <a:ext cx="700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26F78"/>
                </a:solidFill>
              </a:rPr>
              <a:t>Péssimo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344308" y="4526999"/>
            <a:ext cx="784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395D4"/>
                </a:solidFill>
              </a:rPr>
              <a:t>Excelente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28" name="Retângulo 27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9" name="Retângulo 28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2" name="Conector reto 3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611560" y="2715766"/>
            <a:ext cx="1948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360103" y="2364113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9,1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360102" y="2764556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9,2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pt-BR" sz="2400" b="1" dirty="0">
                <a:solidFill>
                  <a:srgbClr val="83D785"/>
                </a:solidFill>
              </a:rPr>
              <a:t>Qu</a:t>
            </a:r>
            <a:r>
              <a:rPr lang="pt-BR" sz="2400" b="1" dirty="0" smtClean="0">
                <a:solidFill>
                  <a:srgbClr val="83D785"/>
                </a:solidFill>
              </a:rPr>
              <a:t>alidade </a:t>
            </a:r>
            <a:r>
              <a:rPr lang="pt-BR" sz="2400" b="1" dirty="0">
                <a:solidFill>
                  <a:srgbClr val="83D785"/>
                </a:solidFill>
              </a:rPr>
              <a:t>do </a:t>
            </a:r>
            <a:r>
              <a:rPr lang="pt-BR" sz="2400" b="1" dirty="0" smtClean="0">
                <a:solidFill>
                  <a:srgbClr val="83D785"/>
                </a:solidFill>
              </a:rPr>
              <a:t>Curso</a:t>
            </a:r>
            <a:endParaRPr lang="pt-BR" sz="2400" b="1" dirty="0">
              <a:solidFill>
                <a:srgbClr val="83D785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64169" y="1232018"/>
            <a:ext cx="33706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os cursos avaliados atingiram boas notas em relação a sua qualidade, as notas médias variaram entre 9,8 e 8,5 pontos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3995936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01026"/>
              </p:ext>
            </p:extLst>
          </p:nvPr>
        </p:nvGraphicFramePr>
        <p:xfrm>
          <a:off x="4211960" y="1232018"/>
          <a:ext cx="4678721" cy="3459197"/>
        </p:xfrm>
        <a:graphic>
          <a:graphicData uri="http://schemas.openxmlformats.org/drawingml/2006/table">
            <a:tbl>
              <a:tblPr/>
              <a:tblGrid>
                <a:gridCol w="3885716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793005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446933"/>
                  </a:ext>
                </a:extLst>
              </a:tr>
            </a:tbl>
          </a:graphicData>
        </a:graphic>
      </p:graphicFrame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4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pt-BR" sz="2400" b="1" dirty="0">
                <a:solidFill>
                  <a:srgbClr val="83D785"/>
                </a:solidFill>
              </a:rPr>
              <a:t>Qu</a:t>
            </a:r>
            <a:r>
              <a:rPr lang="pt-BR" sz="2400" b="1" dirty="0" smtClean="0">
                <a:solidFill>
                  <a:srgbClr val="83D785"/>
                </a:solidFill>
              </a:rPr>
              <a:t>alidade </a:t>
            </a:r>
            <a:r>
              <a:rPr lang="pt-BR" sz="2400" b="1" dirty="0">
                <a:solidFill>
                  <a:srgbClr val="83D785"/>
                </a:solidFill>
              </a:rPr>
              <a:t>do </a:t>
            </a:r>
            <a:r>
              <a:rPr lang="pt-BR" sz="2400" b="1" dirty="0" smtClean="0">
                <a:solidFill>
                  <a:srgbClr val="83D785"/>
                </a:solidFill>
              </a:rPr>
              <a:t>Curso</a:t>
            </a:r>
            <a:endParaRPr lang="pt-BR" sz="2400" b="1" dirty="0">
              <a:solidFill>
                <a:srgbClr val="83D785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os estados apresentaram boas notas médias em relação a qualidade do curso do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47039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713752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1" name="Retângulo 30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2" name="Retângulo 31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3" name="Retângulo 32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60"/>
          <a:stretch/>
        </p:blipFill>
        <p:spPr>
          <a:xfrm>
            <a:off x="1893838" y="0"/>
            <a:ext cx="7247706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168"/>
          <a:stretch/>
        </p:blipFill>
        <p:spPr>
          <a:xfrm>
            <a:off x="0" y="0"/>
            <a:ext cx="1893838" cy="51435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238830" y="1661684"/>
            <a:ext cx="4549674" cy="80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83D785"/>
                </a:solidFill>
                <a:latin typeface="Century Gothic" pitchFamily="34" charset="0"/>
                <a:ea typeface="+mj-ea"/>
                <a:cs typeface="+mj-cs"/>
              </a:rPr>
              <a:t>Avaliação</a:t>
            </a:r>
            <a:r>
              <a:rPr lang="pt-BR" sz="2800" b="1" dirty="0" smtClean="0">
                <a:solidFill>
                  <a:srgbClr val="21D3A6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000" b="1" dirty="0" smtClean="0">
                <a:solidFill>
                  <a:srgbClr val="7F726B"/>
                </a:solidFill>
                <a:latin typeface="Century Gothic" pitchFamily="34" charset="0"/>
                <a:ea typeface="+mj-ea"/>
                <a:cs typeface="+mj-cs"/>
              </a:rPr>
              <a:t>dos instrutores</a:t>
            </a:r>
            <a:r>
              <a:rPr lang="pt-BR" b="1" dirty="0" smtClean="0">
                <a:solidFill>
                  <a:srgbClr val="7F726B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2400" b="1" dirty="0">
              <a:solidFill>
                <a:srgbClr val="7F726B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44073" y="2366759"/>
            <a:ext cx="4444431" cy="0"/>
          </a:xfrm>
          <a:prstGeom prst="line">
            <a:avLst/>
          </a:prstGeom>
          <a:ln w="28575">
            <a:solidFill>
              <a:srgbClr val="746CC2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90473" y="2438767"/>
            <a:ext cx="449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7F726B"/>
                </a:solidFill>
                <a:latin typeface="Century Gothic" pitchFamily="34" charset="0"/>
              </a:rPr>
              <a:t>O que os entrevistados têm a dizer sobre os responsáveis pelas palestras, oficinas e cursos realizados? </a:t>
            </a:r>
            <a:endParaRPr lang="pt-BR" sz="1200" dirty="0">
              <a:solidFill>
                <a:srgbClr val="7F7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F26F7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F26F7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F26F7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Objetivo da Pesquisa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55576" y="2003585"/>
            <a:ext cx="7056784" cy="78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Avaliar a satisfação e principais impactos (resultados) gerados pelo atendimento Começar Bem durante o ano de 2016.</a:t>
            </a:r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2138413" y="4566956"/>
            <a:ext cx="1353471" cy="237425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26" name="Retângulo 25">
            <a:hlinkClick r:id="rId5" action="ppaction://hlinksldjump"/>
          </p:cNvPr>
          <p:cNvSpPr/>
          <p:nvPr/>
        </p:nvSpPr>
        <p:spPr>
          <a:xfrm>
            <a:off x="3707904" y="4566573"/>
            <a:ext cx="1353471" cy="237425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6818327" y="4564926"/>
            <a:ext cx="1353470" cy="237511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5274584" y="4564927"/>
            <a:ext cx="1353470" cy="237511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32" name="Retângulo 31">
            <a:hlinkClick r:id="rId8" action="ppaction://hlinksldjump"/>
          </p:cNvPr>
          <p:cNvSpPr/>
          <p:nvPr/>
        </p:nvSpPr>
        <p:spPr>
          <a:xfrm>
            <a:off x="570347" y="4443959"/>
            <a:ext cx="1354857" cy="358480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5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092280" y="1595227"/>
            <a:ext cx="1512168" cy="27311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Avaliação </a:t>
            </a:r>
            <a:r>
              <a:rPr lang="pt-BR" sz="1400" b="1" dirty="0" smtClean="0">
                <a:solidFill>
                  <a:schemeClr val="accent6"/>
                </a:solidFill>
              </a:rPr>
              <a:t>(nota)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o instrutor responsável pela palestra, oficina ou curso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78843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26205" y="987574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quatro quesitos avaliados pelos entrevistados sobre os responsáveis pela palestras, oficinais ou cursos do Começar Bem observamos a alta satisfação dos entrevistados com estes profissionais</a:t>
            </a:r>
            <a:endParaRPr lang="pt-BR" sz="1400" dirty="0"/>
          </a:p>
        </p:txBody>
      </p: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486466942"/>
              </p:ext>
            </p:extLst>
          </p:nvPr>
        </p:nvGraphicFramePr>
        <p:xfrm>
          <a:off x="179512" y="1797960"/>
          <a:ext cx="8496943" cy="24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7092280" y="1606339"/>
            <a:ext cx="1512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 distribuição por nota 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ângulo 11">
            <a:hlinkClick r:id="rId5" action="ppaction://hlinksldjump"/>
          </p:cNvPr>
          <p:cNvSpPr/>
          <p:nvPr/>
        </p:nvSpPr>
        <p:spPr>
          <a:xfrm>
            <a:off x="971600" y="4288329"/>
            <a:ext cx="1281880" cy="158412"/>
          </a:xfrm>
          <a:prstGeom prst="rect">
            <a:avLst/>
          </a:prstGeom>
          <a:solidFill>
            <a:srgbClr val="7DE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Analisar</a:t>
            </a:r>
            <a:endParaRPr lang="pt-BR" dirty="0"/>
          </a:p>
        </p:txBody>
      </p:sp>
      <p:sp>
        <p:nvSpPr>
          <p:cNvPr id="44" name="Retângulo 43">
            <a:hlinkClick r:id="rId6" action="ppaction://hlinksldjump"/>
          </p:cNvPr>
          <p:cNvSpPr/>
          <p:nvPr/>
        </p:nvSpPr>
        <p:spPr>
          <a:xfrm>
            <a:off x="2968957" y="4288329"/>
            <a:ext cx="1281880" cy="15841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Analisar</a:t>
            </a:r>
            <a:endParaRPr lang="pt-BR" dirty="0"/>
          </a:p>
        </p:txBody>
      </p:sp>
      <p:sp>
        <p:nvSpPr>
          <p:cNvPr id="45" name="Retângulo 44">
            <a:hlinkClick r:id="rId7" action="ppaction://hlinksldjump"/>
          </p:cNvPr>
          <p:cNvSpPr/>
          <p:nvPr/>
        </p:nvSpPr>
        <p:spPr>
          <a:xfrm>
            <a:off x="4966314" y="4288329"/>
            <a:ext cx="1281880" cy="158412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Analisar</a:t>
            </a:r>
            <a:endParaRPr lang="pt-BR" dirty="0"/>
          </a:p>
        </p:txBody>
      </p:sp>
      <p:sp>
        <p:nvSpPr>
          <p:cNvPr id="46" name="Retângulo 45">
            <a:hlinkClick r:id="rId8" action="ppaction://hlinksldjump"/>
          </p:cNvPr>
          <p:cNvSpPr/>
          <p:nvPr/>
        </p:nvSpPr>
        <p:spPr>
          <a:xfrm>
            <a:off x="7034536" y="4288329"/>
            <a:ext cx="1281880" cy="158412"/>
          </a:xfrm>
          <a:prstGeom prst="rect">
            <a:avLst/>
          </a:prstGeom>
          <a:solidFill>
            <a:srgbClr val="CC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Analisar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-15984" y="4573166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>
            <a:hlinkClick r:id="rId9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6" name="Retângulo 15">
            <a:hlinkClick r:id="rId10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3208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Avaliação </a:t>
            </a:r>
            <a:r>
              <a:rPr lang="pt-BR" sz="1400" b="1" dirty="0" smtClean="0">
                <a:solidFill>
                  <a:schemeClr val="accent6"/>
                </a:solidFill>
              </a:rPr>
              <a:t>(nota)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o instrutor responsável pela palestra, oficina ou curso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78843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26205" y="987574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Nos quatro quesitos avaliados pelos entrevistados sobre os responsáveis pela palestras, oficinais ou cursos do Começar Bem observamos a alta satisfação dos entrevistados com estes profissionais</a:t>
            </a:r>
            <a:endParaRPr lang="pt-BR" sz="1400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421983881"/>
              </p:ext>
            </p:extLst>
          </p:nvPr>
        </p:nvGraphicFramePr>
        <p:xfrm>
          <a:off x="251520" y="1982395"/>
          <a:ext cx="8496943" cy="24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8414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Avaliação </a:t>
            </a:r>
            <a:r>
              <a:rPr lang="pt-BR" sz="1400" b="1" dirty="0" smtClean="0">
                <a:solidFill>
                  <a:schemeClr val="accent6"/>
                </a:solidFill>
              </a:rPr>
              <a:t>(nota)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o instrutor responsável pela palestra, oficina ou curso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79512" y="987574"/>
            <a:ext cx="1642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32723" y="1264573"/>
            <a:ext cx="1531344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74757"/>
              </p:ext>
            </p:extLst>
          </p:nvPr>
        </p:nvGraphicFramePr>
        <p:xfrm>
          <a:off x="232723" y="1635646"/>
          <a:ext cx="8587749" cy="1148251"/>
        </p:xfrm>
        <a:graphic>
          <a:graphicData uri="http://schemas.openxmlformats.org/drawingml/2006/table">
            <a:tbl>
              <a:tblPr/>
              <a:tblGrid>
                <a:gridCol w="2107029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Quesito avaliado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e postura ética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Domínio do assunto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9,4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Condução do curso de forma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Utilização de exemplos práticos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</a:tbl>
          </a:graphicData>
        </a:graphic>
      </p:graphicFrame>
      <p:cxnSp>
        <p:nvCxnSpPr>
          <p:cNvPr id="21" name="Conector reto 20"/>
          <p:cNvCxnSpPr/>
          <p:nvPr/>
        </p:nvCxnSpPr>
        <p:spPr>
          <a:xfrm>
            <a:off x="0" y="729159"/>
            <a:ext cx="78843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6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>
                <a:solidFill>
                  <a:schemeClr val="accent6"/>
                </a:solidFill>
              </a:rPr>
              <a:t>D</a:t>
            </a:r>
            <a:r>
              <a:rPr lang="pt-BR" sz="2000" b="1" dirty="0" smtClean="0">
                <a:solidFill>
                  <a:schemeClr val="accent6"/>
                </a:solidFill>
              </a:rPr>
              <a:t>omínio do assunto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40671"/>
              </p:ext>
            </p:extLst>
          </p:nvPr>
        </p:nvGraphicFramePr>
        <p:xfrm>
          <a:off x="202064" y="1419622"/>
          <a:ext cx="8587746" cy="3231975"/>
        </p:xfrm>
        <a:graphic>
          <a:graphicData uri="http://schemas.openxmlformats.org/drawingml/2006/table">
            <a:tbl>
              <a:tblPr/>
              <a:tblGrid>
                <a:gridCol w="2874894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Sustentabilidade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MEI-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5065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7" action="ppaction://hlinksldjump"/>
          </p:cNvPr>
          <p:cNvSpPr txBox="1"/>
          <p:nvPr/>
        </p:nvSpPr>
        <p:spPr>
          <a:xfrm>
            <a:off x="7896934" y="1066422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551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>
                <a:solidFill>
                  <a:schemeClr val="accent6"/>
                </a:solidFill>
              </a:rPr>
              <a:t>D</a:t>
            </a:r>
            <a:r>
              <a:rPr lang="pt-BR" sz="2000" b="1" dirty="0" smtClean="0">
                <a:solidFill>
                  <a:schemeClr val="accent6"/>
                </a:solidFill>
              </a:rPr>
              <a:t>omínio do assunto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79297"/>
              </p:ext>
            </p:extLst>
          </p:nvPr>
        </p:nvGraphicFramePr>
        <p:xfrm>
          <a:off x="202065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15764"/>
              </p:ext>
            </p:extLst>
          </p:nvPr>
        </p:nvGraphicFramePr>
        <p:xfrm>
          <a:off x="4608132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48330"/>
              </p:ext>
            </p:extLst>
          </p:nvPr>
        </p:nvGraphicFramePr>
        <p:xfrm>
          <a:off x="202064" y="1419622"/>
          <a:ext cx="8587746" cy="3214472"/>
        </p:xfrm>
        <a:graphic>
          <a:graphicData uri="http://schemas.openxmlformats.org/drawingml/2006/table">
            <a:tbl>
              <a:tblPr/>
              <a:tblGrid>
                <a:gridCol w="2874894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Sustentabilidade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MEI 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5065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 smtClean="0">
                <a:solidFill>
                  <a:srgbClr val="74BE8D"/>
                </a:solidFill>
              </a:rPr>
              <a:t>Educação e postura ética</a:t>
            </a:r>
            <a:endParaRPr lang="pt-BR" b="1" dirty="0">
              <a:solidFill>
                <a:srgbClr val="74BE8D"/>
              </a:solidFill>
            </a:endParaRPr>
          </a:p>
        </p:txBody>
      </p:sp>
      <p:sp>
        <p:nvSpPr>
          <p:cNvPr id="12" name="CaixaDeTexto 11">
            <a:hlinkClick r:id="rId7" action="ppaction://hlinksldjump"/>
          </p:cNvPr>
          <p:cNvSpPr txBox="1"/>
          <p:nvPr/>
        </p:nvSpPr>
        <p:spPr>
          <a:xfrm>
            <a:off x="7896934" y="1043851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507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57324"/>
              </p:ext>
            </p:extLst>
          </p:nvPr>
        </p:nvGraphicFramePr>
        <p:xfrm>
          <a:off x="202065" y="1419622"/>
          <a:ext cx="4167607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296863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055087"/>
              </p:ext>
            </p:extLst>
          </p:nvPr>
        </p:nvGraphicFramePr>
        <p:xfrm>
          <a:off x="4608132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2777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</a:tbl>
          </a:graphicData>
        </a:graphic>
      </p:graphicFrame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 smtClean="0">
                <a:solidFill>
                  <a:srgbClr val="74BE8D"/>
                </a:solidFill>
              </a:rPr>
              <a:t>Educação e postura ética</a:t>
            </a:r>
            <a:endParaRPr lang="pt-BR" b="1" dirty="0">
              <a:solidFill>
                <a:srgbClr val="74B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506028"/>
              </p:ext>
            </p:extLst>
          </p:nvPr>
        </p:nvGraphicFramePr>
        <p:xfrm>
          <a:off x="202064" y="1419622"/>
          <a:ext cx="8587746" cy="3214472"/>
        </p:xfrm>
        <a:graphic>
          <a:graphicData uri="http://schemas.openxmlformats.org/drawingml/2006/table">
            <a:tbl>
              <a:tblPr/>
              <a:tblGrid>
                <a:gridCol w="2874894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Sustentabilidade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MEI 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5065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 smtClean="0">
                <a:solidFill>
                  <a:schemeClr val="accent4"/>
                </a:solidFill>
              </a:rPr>
              <a:t>Utilização de exemplos práticos</a:t>
            </a:r>
            <a:endParaRPr lang="pt-BR" b="1" dirty="0">
              <a:solidFill>
                <a:schemeClr val="accent4"/>
              </a:solidFill>
            </a:endParaRPr>
          </a:p>
        </p:txBody>
      </p:sp>
      <p:sp>
        <p:nvSpPr>
          <p:cNvPr id="12" name="CaixaDeTexto 11">
            <a:hlinkClick r:id="rId7" action="ppaction://hlinksldjump"/>
          </p:cNvPr>
          <p:cNvSpPr txBox="1"/>
          <p:nvPr/>
        </p:nvSpPr>
        <p:spPr>
          <a:xfrm>
            <a:off x="7872988" y="1043851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161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654253"/>
              </p:ext>
            </p:extLst>
          </p:nvPr>
        </p:nvGraphicFramePr>
        <p:xfrm>
          <a:off x="202065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14326"/>
              </p:ext>
            </p:extLst>
          </p:nvPr>
        </p:nvGraphicFramePr>
        <p:xfrm>
          <a:off x="4608132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2777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</a:tbl>
          </a:graphicData>
        </a:graphic>
      </p:graphicFrame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07504" y="244788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Avaliação sobre o instrutor </a:t>
            </a:r>
            <a:r>
              <a:rPr lang="pt-BR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(nota): </a:t>
            </a:r>
            <a:r>
              <a:rPr lang="pt-BR" sz="2000" b="1" dirty="0" smtClean="0">
                <a:solidFill>
                  <a:schemeClr val="accent4"/>
                </a:solidFill>
              </a:rPr>
              <a:t>Utilização de exemplos práticos</a:t>
            </a:r>
            <a:endParaRPr lang="pt-B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Avaliação sobre o instrutor </a:t>
            </a:r>
            <a:r>
              <a:rPr lang="pt-BR" sz="1400" b="1" dirty="0" smtClean="0">
                <a:solidFill>
                  <a:schemeClr val="accent6"/>
                </a:solidFill>
              </a:rPr>
              <a:t>(nota):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Condução do curso de forma geral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21762"/>
              </p:ext>
            </p:extLst>
          </p:nvPr>
        </p:nvGraphicFramePr>
        <p:xfrm>
          <a:off x="202064" y="1419622"/>
          <a:ext cx="8587746" cy="3214472"/>
        </p:xfrm>
        <a:graphic>
          <a:graphicData uri="http://schemas.openxmlformats.org/drawingml/2006/table">
            <a:tbl>
              <a:tblPr/>
              <a:tblGrid>
                <a:gridCol w="2874894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MEI 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0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5065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hlinkClick r:id="rId7" action="ppaction://hlinksldjump"/>
          </p:cNvPr>
          <p:cNvSpPr txBox="1"/>
          <p:nvPr/>
        </p:nvSpPr>
        <p:spPr>
          <a:xfrm>
            <a:off x="7896934" y="1043851"/>
            <a:ext cx="1271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Tabela de bases</a:t>
            </a:r>
            <a:r>
              <a:rPr lang="pt-BR" sz="1200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417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Metodologia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138413" y="4443960"/>
            <a:ext cx="1353471" cy="360422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3707904" y="4566573"/>
            <a:ext cx="1353471" cy="237425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6818327" y="4564926"/>
            <a:ext cx="1353470" cy="237511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33" name="Retângulo 32">
            <a:hlinkClick r:id="rId8" action="ppaction://hlinksldjump"/>
          </p:cNvPr>
          <p:cNvSpPr/>
          <p:nvPr/>
        </p:nvSpPr>
        <p:spPr>
          <a:xfrm>
            <a:off x="5274584" y="4564927"/>
            <a:ext cx="1353470" cy="237511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34" name="Retângulo 33">
            <a:hlinkClick r:id="rId9" action="ppaction://hlinksldjump"/>
          </p:cNvPr>
          <p:cNvSpPr/>
          <p:nvPr/>
        </p:nvSpPr>
        <p:spPr>
          <a:xfrm>
            <a:off x="570347" y="4564925"/>
            <a:ext cx="1354857" cy="237513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/>
          <p:nvPr/>
        </p:nvSpPr>
        <p:spPr>
          <a:xfrm>
            <a:off x="711916" y="1426455"/>
            <a:ext cx="652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 quem conversamos: </a:t>
            </a:r>
            <a:r>
              <a:rPr lang="pt-BR" sz="14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Participantes de cursos, </a:t>
            </a:r>
            <a:r>
              <a:rPr lang="pt-BR" sz="1400" b="1" dirty="0" smtClean="0">
                <a:solidFill>
                  <a:srgbClr val="9999FF"/>
                </a:solidFill>
                <a:latin typeface="Century Gothic" panose="020B0502020202020204" pitchFamily="34" charset="0"/>
              </a:rPr>
              <a:t>oficinas e </a:t>
            </a:r>
            <a:r>
              <a:rPr lang="pt-BR" sz="14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palestras do Começar Bem do SEBRAE em 2016.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11693" y="357498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Período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 coleta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dos dados: </a:t>
            </a:r>
            <a:r>
              <a:rPr lang="pt-BR" sz="1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30/01 </a:t>
            </a:r>
            <a:r>
              <a:rPr lang="pt-BR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 </a:t>
            </a:r>
            <a:r>
              <a:rPr lang="pt-BR" sz="1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7/02 </a:t>
            </a:r>
            <a:r>
              <a:rPr lang="pt-BR" sz="1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de </a:t>
            </a:r>
            <a:r>
              <a:rPr lang="pt-BR" sz="1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2017 </a:t>
            </a:r>
            <a:endParaRPr lang="pt-BR" sz="1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711917" y="1039837"/>
            <a:ext cx="4704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Tipo de pesquisa: </a:t>
            </a:r>
            <a:r>
              <a:rPr lang="pt-BR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Quantitativa</a:t>
            </a:r>
            <a:endParaRPr lang="pt-BR" sz="14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11915" y="3188370"/>
            <a:ext cx="4119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Intervalo de </a:t>
            </a:r>
            <a:r>
              <a:rPr lang="pt-BR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confiança: </a:t>
            </a:r>
            <a:r>
              <a:rPr lang="pt-BR" sz="14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95%</a:t>
            </a:r>
            <a:endParaRPr lang="pt-BR" sz="14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711916" y="2801752"/>
            <a:ext cx="420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Erro amostral máximo: </a:t>
            </a:r>
            <a:r>
              <a:rPr lang="pt-BR" sz="1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1,7%</a:t>
            </a:r>
            <a:endParaRPr lang="pt-BR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11917" y="2028516"/>
            <a:ext cx="5136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3.497</a:t>
            </a:r>
            <a:r>
              <a:rPr lang="pt-BR" sz="1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entrevistas telefônicas realizadas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711693" y="2415134"/>
            <a:ext cx="420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Ponderação: </a:t>
            </a:r>
            <a:endParaRPr lang="pt-BR" sz="1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925204" y="2381311"/>
                <a:ext cx="1925784" cy="399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5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05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𝑃𝑜𝑝𝑢𝑙𝑎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çã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𝑐𝑢𝑟𝑠𝑜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𝑛𝑎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𝑈𝐹</m:t>
                          </m:r>
                        </m:num>
                        <m:den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𝑎𝑚𝑜𝑠𝑡𝑟𝑎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𝑑𝑜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𝑐𝑢𝑟𝑠𝑜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𝑛𝑎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05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𝑈𝐹</m:t>
                          </m:r>
                        </m:den>
                      </m:f>
                    </m:oMath>
                  </m:oMathPara>
                </a14:m>
                <a:endParaRPr lang="pt-BR" sz="105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04" y="2381311"/>
                <a:ext cx="1925784" cy="399148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3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Q5: Agora </a:t>
            </a:r>
            <a:r>
              <a:rPr lang="pt-BR" sz="900" dirty="0"/>
              <a:t>eu gostaria que o (a) </a:t>
            </a:r>
            <a:r>
              <a:rPr lang="pt-BR" sz="900" dirty="0" err="1"/>
              <a:t>Sr</a:t>
            </a:r>
            <a:r>
              <a:rPr lang="pt-BR" sz="900" dirty="0"/>
              <a:t>(a) avaliasse </a:t>
            </a:r>
            <a:r>
              <a:rPr lang="pt-BR" sz="900" dirty="0" smtClean="0"/>
              <a:t>o instrutor </a:t>
            </a:r>
            <a:r>
              <a:rPr lang="pt-BR" sz="900" dirty="0"/>
              <a:t>do Sebrae responsável pela palestra, oficina ou curso que o(a) </a:t>
            </a:r>
            <a:r>
              <a:rPr lang="pt-BR" sz="900" dirty="0" err="1"/>
              <a:t>Sr</a:t>
            </a:r>
            <a:r>
              <a:rPr lang="pt-BR" sz="900" dirty="0"/>
              <a:t>(a) fez. Dê nota de 0 a 10, onde 0 significa “totalmente insatisfeito” e 10 “totalmente satisfeito”. Qual nota o(a) </a:t>
            </a:r>
            <a:r>
              <a:rPr lang="pt-BR" sz="900" dirty="0" err="1"/>
              <a:t>Sr</a:t>
            </a:r>
            <a:r>
              <a:rPr lang="pt-BR" sz="900" dirty="0"/>
              <a:t>(a) dá para: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nota média 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626174"/>
              </p:ext>
            </p:extLst>
          </p:nvPr>
        </p:nvGraphicFramePr>
        <p:xfrm>
          <a:off x="202065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165687"/>
            <a:ext cx="393576" cy="393576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62166"/>
              </p:ext>
            </p:extLst>
          </p:nvPr>
        </p:nvGraphicFramePr>
        <p:xfrm>
          <a:off x="4608132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Média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2777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</a:tbl>
          </a:graphicData>
        </a:graphic>
      </p:graphicFrame>
      <p:sp>
        <p:nvSpPr>
          <p:cNvPr id="20" name="Retângulo 19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/>
                </a:solidFill>
              </a:rPr>
              <a:t>Avaliação sobre o instrutor </a:t>
            </a:r>
            <a:r>
              <a:rPr lang="pt-BR" sz="1400" b="1" dirty="0" smtClean="0">
                <a:solidFill>
                  <a:schemeClr val="accent6"/>
                </a:solidFill>
              </a:rPr>
              <a:t>(nota):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Condução do curso de forma geral</a:t>
            </a:r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dirty="0"/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Q6: Qual </a:t>
            </a:r>
            <a:r>
              <a:rPr lang="pt-BR" sz="900" dirty="0"/>
              <a:t>a sua satisfação geral com esse curso do Começar Bem? Atribua uma nota de 0 a 10, sendo 0 “TOTALMENTE INSATISFEITO(A)” e 10  “TOTALMENTE SATISFEITO(A)”.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17C1C0"/>
                </a:solidFill>
              </a:rPr>
              <a:t>Satisfação geral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o curso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Aproximadamente 6 a cada 10 participantes se sentiu totalmente satisfeito com o curso que participou do Começar Bem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82824" y="4526999"/>
            <a:ext cx="15087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F26F78"/>
                </a:solidFill>
              </a:rPr>
              <a:t>Totalmente Insatisfeito</a:t>
            </a:r>
            <a:endParaRPr lang="pt-BR" sz="1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020272" y="4526999"/>
            <a:ext cx="13580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rgbClr val="5395D4"/>
                </a:solidFill>
              </a:rPr>
              <a:t>Totalmente </a:t>
            </a:r>
            <a:r>
              <a:rPr lang="pt-BR" sz="1050" dirty="0" smtClean="0">
                <a:solidFill>
                  <a:srgbClr val="5395D4"/>
                </a:solidFill>
              </a:rPr>
              <a:t>Satisfeito</a:t>
            </a:r>
            <a:endParaRPr lang="pt-BR" sz="1400" dirty="0">
              <a:solidFill>
                <a:srgbClr val="5395D4"/>
              </a:solidFill>
            </a:endParaRPr>
          </a:p>
        </p:txBody>
      </p:sp>
      <p:cxnSp>
        <p:nvCxnSpPr>
          <p:cNvPr id="19" name="Conector Angulado 18"/>
          <p:cNvCxnSpPr/>
          <p:nvPr/>
        </p:nvCxnSpPr>
        <p:spPr>
          <a:xfrm>
            <a:off x="7596338" y="4443958"/>
            <a:ext cx="263394" cy="83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>
            <a:off x="823133" y="4452347"/>
            <a:ext cx="263394" cy="83041"/>
          </a:xfrm>
          <a:prstGeom prst="bentConnector2">
            <a:avLst/>
          </a:prstGeom>
          <a:ln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 flipV="1">
            <a:off x="7071154" y="1840771"/>
            <a:ext cx="1615865" cy="223790"/>
          </a:xfrm>
          <a:prstGeom prst="rect">
            <a:avLst/>
          </a:prstGeom>
          <a:solidFill>
            <a:schemeClr val="accent6">
              <a:alpha val="27059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31016841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/>
          <p:cNvSpPr/>
          <p:nvPr/>
        </p:nvSpPr>
        <p:spPr>
          <a:xfrm>
            <a:off x="683568" y="4012362"/>
            <a:ext cx="4608512" cy="359588"/>
          </a:xfrm>
          <a:prstGeom prst="rect">
            <a:avLst/>
          </a:prstGeom>
          <a:solidFill>
            <a:srgbClr val="F26F7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292080" y="3708282"/>
            <a:ext cx="1368152" cy="663668"/>
          </a:xfrm>
          <a:prstGeom prst="rect">
            <a:avLst/>
          </a:prstGeom>
          <a:solidFill>
            <a:srgbClr val="17C1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660232" y="2636688"/>
            <a:ext cx="1368152" cy="1735262"/>
          </a:xfrm>
          <a:prstGeom prst="rect">
            <a:avLst/>
          </a:prstGeom>
          <a:solidFill>
            <a:srgbClr val="469ED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660991" y="367264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26F78"/>
                </a:solidFill>
              </a:rPr>
              <a:t>3,6%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617062" y="3362713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7C1C0"/>
                </a:solidFill>
              </a:rPr>
              <a:t>17,9%</a:t>
            </a:r>
            <a:endParaRPr lang="pt-BR" dirty="0">
              <a:solidFill>
                <a:srgbClr val="17C1C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969494" y="2275169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395D4"/>
                </a:solidFill>
              </a:rPr>
              <a:t>78,2%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071154" y="1815261"/>
            <a:ext cx="161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Média Nacional: 9,2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DA81E3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-15984" y="4717182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Q6: Qual </a:t>
            </a:r>
            <a:r>
              <a:rPr lang="pt-BR" sz="900" dirty="0"/>
              <a:t>a sua satisfação geral com esse curso do Começar Bem? Atribua uma nota de 0 a 10, sendo 0 “TOTALMENTE INSATISFEITO(A)” e 10  “TOTALMENTE SATISFEITO(A)”.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17C1C0"/>
                </a:solidFill>
              </a:rPr>
              <a:t>Satisfação geral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o curso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ambos os anos analisados, a maioria dos entrevistados se sentiu totalmente satisfeito com o Começar Bem</a:t>
            </a:r>
            <a:endParaRPr lang="pt-BR" sz="1400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048584337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DA81E3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7" name="Retângulo 16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611560" y="2715766"/>
            <a:ext cx="1948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1360103" y="2364113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9,2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360102" y="2764556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9,2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Q6: Qual a sua satisfação geral com esse curso do Começar Bem? Atribua uma nota de 0 a 10, sendo 0 “TOTALMENTE INSATISFEITO(A)” e 10  “TOTALMENTE SATISFEITO(A)”.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232018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os cursos avaliados apresentaram média superior a 8 na avaliação da satisfação geral dos participantes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4608173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85942"/>
              </p:ext>
            </p:extLst>
          </p:nvPr>
        </p:nvGraphicFramePr>
        <p:xfrm>
          <a:off x="4858234" y="1232018"/>
          <a:ext cx="4032447" cy="3459197"/>
        </p:xfrm>
        <a:graphic>
          <a:graphicData uri="http://schemas.openxmlformats.org/drawingml/2006/table">
            <a:tbl>
              <a:tblPr/>
              <a:tblGrid>
                <a:gridCol w="3348980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683467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Franqueado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Franquia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44693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17C1C0"/>
                </a:solidFill>
              </a:rPr>
              <a:t>Satisfação geral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o curso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tângulo 17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DA81E3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Q6: Qual a sua satisfação geral com esse curso do Começar Bem? Atribua uma nota de 0 a 10, sendo 0 “TOTALMENTE INSATISFEITO(A)” e 10  “TOTALMENTE SATISFEITO(A)”.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todos os estados, a satisfação geral com o Começar bem foi alta, com médias variando entre 9,6 e 8,6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33609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05222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17C1C0"/>
                </a:solidFill>
              </a:rPr>
              <a:t>Satisfação geral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 o curso do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tângulo 17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DA81E3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Q7: O(a</a:t>
            </a:r>
            <a:r>
              <a:rPr lang="pt-BR" sz="900" dirty="0"/>
              <a:t>) Sr. (a) conseguiu pôr em prática o que aprendeu nesse curso? Dê uma nota de 0 a 10, sendo que 0 significa “NÃO PÔS NADA EM PRÁTICA” e nota 10 que “PÔS TODOS OS CONHECIMENTOS EM PRÁTICA”.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Aplicabilidade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31590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maior parte dos entrevistados colocou em prática pelos menos parte dos conhecimentos adquiridos durante o Começar Bem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82824" y="4334058"/>
            <a:ext cx="15440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F26F78"/>
                </a:solidFill>
              </a:rPr>
              <a:t>Não pôs nada em prática</a:t>
            </a:r>
            <a:endParaRPr lang="pt-BR" sz="1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82967" y="4334058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5395D4"/>
                </a:solidFill>
              </a:rPr>
              <a:t>Pôs todos os conhecimentos em prática</a:t>
            </a:r>
            <a:endParaRPr lang="pt-BR" sz="1400" dirty="0">
              <a:solidFill>
                <a:srgbClr val="5395D4"/>
              </a:solidFill>
            </a:endParaRPr>
          </a:p>
        </p:txBody>
      </p:sp>
      <p:cxnSp>
        <p:nvCxnSpPr>
          <p:cNvPr id="6" name="Conector Angulado 5"/>
          <p:cNvCxnSpPr>
            <a:endCxn id="17" idx="0"/>
          </p:cNvCxnSpPr>
          <p:nvPr/>
        </p:nvCxnSpPr>
        <p:spPr>
          <a:xfrm>
            <a:off x="7596338" y="4251017"/>
            <a:ext cx="263394" cy="83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/>
          <p:nvPr/>
        </p:nvCxnSpPr>
        <p:spPr>
          <a:xfrm>
            <a:off x="823133" y="4259406"/>
            <a:ext cx="263394" cy="83041"/>
          </a:xfrm>
          <a:prstGeom prst="bentConnector2">
            <a:avLst/>
          </a:prstGeom>
          <a:ln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 flipV="1">
            <a:off x="7071154" y="1647830"/>
            <a:ext cx="1615865" cy="223790"/>
          </a:xfrm>
          <a:prstGeom prst="rect">
            <a:avLst/>
          </a:prstGeom>
          <a:solidFill>
            <a:schemeClr val="accent6">
              <a:alpha val="27059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215542806"/>
              </p:ext>
            </p:extLst>
          </p:nvPr>
        </p:nvGraphicFramePr>
        <p:xfrm>
          <a:off x="179512" y="1763064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tângulo 22"/>
          <p:cNvSpPr/>
          <p:nvPr/>
        </p:nvSpPr>
        <p:spPr>
          <a:xfrm>
            <a:off x="683568" y="3602945"/>
            <a:ext cx="4608512" cy="576064"/>
          </a:xfrm>
          <a:prstGeom prst="rect">
            <a:avLst/>
          </a:prstGeom>
          <a:solidFill>
            <a:srgbClr val="F26F7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292080" y="3447895"/>
            <a:ext cx="1368152" cy="731113"/>
          </a:xfrm>
          <a:prstGeom prst="rect">
            <a:avLst/>
          </a:prstGeom>
          <a:solidFill>
            <a:srgbClr val="17C1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660232" y="3066627"/>
            <a:ext cx="1368152" cy="1112381"/>
          </a:xfrm>
          <a:prstGeom prst="rect">
            <a:avLst/>
          </a:prstGeom>
          <a:solidFill>
            <a:srgbClr val="469ED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627242" y="325129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26F78"/>
                </a:solidFill>
              </a:rPr>
              <a:t>24,2%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596885" y="3066628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7C1C0"/>
                </a:solidFill>
              </a:rPr>
              <a:t>27,2%</a:t>
            </a:r>
            <a:endParaRPr lang="pt-BR" dirty="0">
              <a:solidFill>
                <a:srgbClr val="17C1C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965037" y="272727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395D4"/>
                </a:solidFill>
              </a:rPr>
              <a:t>44,7%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071154" y="1622320"/>
            <a:ext cx="161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Média Nacional: 7,5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98636" y="3597657"/>
            <a:ext cx="432048" cy="414367"/>
          </a:xfrm>
          <a:prstGeom prst="ellipse">
            <a:avLst/>
          </a:prstGeom>
          <a:noFill/>
          <a:ln>
            <a:solidFill>
              <a:srgbClr val="F26F78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>
            <a:stCxn id="3" idx="0"/>
            <a:endCxn id="34" idx="1"/>
          </p:cNvCxnSpPr>
          <p:nvPr/>
        </p:nvCxnSpPr>
        <p:spPr>
          <a:xfrm rot="5400000" flipH="1" flipV="1">
            <a:off x="480616" y="2991747"/>
            <a:ext cx="1039955" cy="171867"/>
          </a:xfrm>
          <a:prstGeom prst="bentConnector2">
            <a:avLst/>
          </a:prstGeom>
          <a:ln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1086527" y="2326869"/>
            <a:ext cx="3341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26F78"/>
                </a:solidFill>
              </a:rPr>
              <a:t>Aproximadamente 1 a cada 10 entrevistados não pôs nada do que aprendeu no curso em prática</a:t>
            </a:r>
            <a:endParaRPr lang="pt-BR" sz="1200" dirty="0">
              <a:solidFill>
                <a:srgbClr val="F26F78"/>
              </a:solidFill>
            </a:endParaRP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5" name="Conector reto 34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-15984" y="4587974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Q7: O(a</a:t>
            </a:r>
            <a:r>
              <a:rPr lang="pt-BR" sz="900" dirty="0"/>
              <a:t>) Sr. (a) conseguiu pôr em prática o que aprendeu nesse curso? Dê uma nota de 0 a 10, sendo que 0 significa “NÃO PÔS NADA EM PRÁTICA” e nota 10 que “PÔS TODOS OS CONHECIMENTOS EM PRÁTICA”.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Aplicabilidade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178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número de entrevistados que pôs tudo em prática aumentou em 2016, ademais os percentuais se mantiveram estáveis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82824" y="4526999"/>
            <a:ext cx="15440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F26F78"/>
                </a:solidFill>
              </a:rPr>
              <a:t>Não pôs nada em prática</a:t>
            </a:r>
            <a:endParaRPr lang="pt-BR" sz="1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6682967" y="4526999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5395D4"/>
                </a:solidFill>
              </a:rPr>
              <a:t>Pôs todos os conhecimentos em prática</a:t>
            </a:r>
            <a:endParaRPr lang="pt-BR" sz="1400" dirty="0">
              <a:solidFill>
                <a:srgbClr val="5395D4"/>
              </a:solidFill>
            </a:endParaRP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907369774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611560" y="2715766"/>
            <a:ext cx="1948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360103" y="2364113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7,1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60102" y="2764556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7,5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232018"/>
            <a:ext cx="3993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Alguns cursos do Começar Bem apresentaram médias baixas para sua aplicabilidade, principalmente nos casos do Entendendo sobre Franquia e Análise de Ofertas de Franquias, ambos obtiveram média abaixo de 6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4608173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95755"/>
              </p:ext>
            </p:extLst>
          </p:nvPr>
        </p:nvGraphicFramePr>
        <p:xfrm>
          <a:off x="4858234" y="1232018"/>
          <a:ext cx="4032447" cy="3459197"/>
        </p:xfrm>
        <a:graphic>
          <a:graphicData uri="http://schemas.openxmlformats.org/drawingml/2006/table">
            <a:tbl>
              <a:tblPr/>
              <a:tblGrid>
                <a:gridCol w="3348980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683467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Franqueado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Mercado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Financiamento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Negócios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Franquia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4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4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Franquias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4A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4A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446933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Aplicabilidade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Q4: Em </a:t>
            </a:r>
            <a:r>
              <a:rPr lang="pt-BR" sz="900" dirty="0"/>
              <a:t>relação à qualidade do conteúdo do curso que o(a) Sr.(a) fez, dê uma nota de 0 a 10, sendo 0 “PÉSSIMO” e 10 “EXCELENTE”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Ainda que na maioria dos estados as médias estejam satisfatórias, em outros a aplicabilidade dos cursos do Começar Bem foi considerada relativamente baixa 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94257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34503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Aplicabilidade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Q8: Você </a:t>
            </a:r>
            <a:r>
              <a:rPr lang="pt-BR" sz="900" dirty="0"/>
              <a:t>pensa em abrir um negócio no futuro?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Desejo de </a:t>
            </a:r>
            <a:r>
              <a:rPr lang="pt-BR" sz="2400" b="1" dirty="0">
                <a:solidFill>
                  <a:srgbClr val="00B0F0"/>
                </a:solidFill>
              </a:rPr>
              <a:t>ab</a:t>
            </a:r>
            <a:r>
              <a:rPr lang="pt-BR" sz="2400" b="1" dirty="0" smtClean="0">
                <a:solidFill>
                  <a:srgbClr val="00B0F0"/>
                </a:solidFill>
              </a:rPr>
              <a:t>rir um negócio no futuro</a:t>
            </a:r>
            <a:endParaRPr lang="pt-BR" dirty="0">
              <a:solidFill>
                <a:srgbClr val="00B0F0"/>
              </a:solidFill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87673818"/>
              </p:ext>
            </p:extLst>
          </p:nvPr>
        </p:nvGraphicFramePr>
        <p:xfrm>
          <a:off x="179512" y="1923678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971600" y="3219822"/>
            <a:ext cx="21602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V="1">
            <a:off x="3131840" y="3219822"/>
            <a:ext cx="0" cy="93610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899592" y="2901020"/>
            <a:ext cx="382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30,5% pretendem abrir um negócio em até 2 anos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97910" y="1183853"/>
            <a:ext cx="55813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Aproximadamente 4 a cada 10 entrevistados já possui um negócio próprio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-15984" y="4717182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BBAAC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Metodologia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2138413" y="4443960"/>
            <a:ext cx="1353471" cy="360422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3707904" y="4566573"/>
            <a:ext cx="1353471" cy="237425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32" name="Retângulo 31">
            <a:hlinkClick r:id="rId7" action="ppaction://hlinksldjump"/>
          </p:cNvPr>
          <p:cNvSpPr/>
          <p:nvPr/>
        </p:nvSpPr>
        <p:spPr>
          <a:xfrm>
            <a:off x="6818327" y="4564926"/>
            <a:ext cx="1353470" cy="237511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33" name="Retângulo 32">
            <a:hlinkClick r:id="rId8" action="ppaction://hlinksldjump"/>
          </p:cNvPr>
          <p:cNvSpPr/>
          <p:nvPr/>
        </p:nvSpPr>
        <p:spPr>
          <a:xfrm>
            <a:off x="5274584" y="4564927"/>
            <a:ext cx="1353470" cy="237511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34" name="Retângulo 33">
            <a:hlinkClick r:id="rId9" action="ppaction://hlinksldjump"/>
          </p:cNvPr>
          <p:cNvSpPr/>
          <p:nvPr/>
        </p:nvSpPr>
        <p:spPr>
          <a:xfrm>
            <a:off x="570347" y="4564925"/>
            <a:ext cx="1354857" cy="237513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ela 22"/>
          <p:cNvGraphicFramePr>
            <a:graphicFrameLocks noGrp="1"/>
          </p:cNvGraphicFramePr>
          <p:nvPr>
            <p:extLst/>
          </p:nvPr>
        </p:nvGraphicFramePr>
        <p:xfrm>
          <a:off x="840495" y="907078"/>
          <a:ext cx="2089338" cy="3329344"/>
        </p:xfrm>
        <a:graphic>
          <a:graphicData uri="http://schemas.openxmlformats.org/drawingml/2006/table">
            <a:tbl>
              <a:tblPr/>
              <a:tblGrid>
                <a:gridCol w="1044669">
                  <a:extLst>
                    <a:ext uri="{9D8B030D-6E8A-4147-A177-3AD203B41FA5}">
                      <a16:colId xmlns:a16="http://schemas.microsoft.com/office/drawing/2014/main" xmlns="" val="1894837869"/>
                    </a:ext>
                  </a:extLst>
                </a:gridCol>
                <a:gridCol w="1044669">
                  <a:extLst>
                    <a:ext uri="{9D8B030D-6E8A-4147-A177-3AD203B41FA5}">
                      <a16:colId xmlns:a16="http://schemas.microsoft.com/office/drawing/2014/main" xmlns="" val="2136427240"/>
                    </a:ext>
                  </a:extLst>
                </a:gridCol>
              </a:tblGrid>
              <a:tr h="190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7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UF</a:t>
                      </a:r>
                      <a:endParaRPr lang="pt-BR" sz="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D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pt-BR" sz="7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pt-BR" sz="7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2039110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772105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08798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4717269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48466672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136388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2221933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070385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5535839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1665298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2736912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60838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954981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2357982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48373523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7728712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144156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60488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248428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1268895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250418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22530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4113083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96289704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1604493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4151197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7731737"/>
                  </a:ext>
                </a:extLst>
              </a:tr>
              <a:tr h="1162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7506" marR="7506" marT="75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56356"/>
                  </a:ext>
                </a:extLst>
              </a:tr>
            </a:tbl>
          </a:graphicData>
        </a:graphic>
      </p:graphicFrame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3295725" y="929944"/>
          <a:ext cx="4012580" cy="3249111"/>
        </p:xfrm>
        <a:graphic>
          <a:graphicData uri="http://schemas.openxmlformats.org/drawingml/2006/table">
            <a:tbl>
              <a:tblPr/>
              <a:tblGrid>
                <a:gridCol w="3148483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9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Curso</a:t>
                      </a:r>
                      <a:r>
                        <a:rPr lang="pt-BR" sz="9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Base</a:t>
                      </a:r>
                      <a:endParaRPr lang="pt-BR" sz="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C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2446933"/>
                  </a:ext>
                </a:extLst>
              </a:tr>
            </a:tbl>
          </a:graphicData>
        </a:graphic>
      </p:graphicFrame>
      <p:pic>
        <p:nvPicPr>
          <p:cNvPr id="25" name="Imagem 2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311" y="907078"/>
            <a:ext cx="393576" cy="3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0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Q8: Você </a:t>
            </a:r>
            <a:r>
              <a:rPr lang="pt-BR" sz="900" dirty="0"/>
              <a:t>pensa em abrir um negócio no futuro?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Desejo de </a:t>
            </a:r>
            <a:r>
              <a:rPr lang="pt-BR" sz="2400" b="1" dirty="0">
                <a:solidFill>
                  <a:srgbClr val="00B0F0"/>
                </a:solidFill>
              </a:rPr>
              <a:t>ab</a:t>
            </a:r>
            <a:r>
              <a:rPr lang="pt-BR" sz="2400" b="1" dirty="0" smtClean="0">
                <a:solidFill>
                  <a:srgbClr val="00B0F0"/>
                </a:solidFill>
              </a:rPr>
              <a:t>rir um negócio no futuro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12125" y="1135851"/>
            <a:ext cx="8594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Podemos perceber uma troca positiva nesta análise histórica. Embora o percentual de possíveis empreendedores que pretendem abrir um negócio em até 2 anos tenha diminuído, o percentual de entrevistados que já tem um negócio subiu aproximadamente na mesma proporção. 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31868499"/>
              </p:ext>
            </p:extLst>
          </p:nvPr>
        </p:nvGraphicFramePr>
        <p:xfrm>
          <a:off x="179512" y="2067694"/>
          <a:ext cx="8640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Q8: Você pensa em abrir um negócio no futuro?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459701"/>
              </p:ext>
            </p:extLst>
          </p:nvPr>
        </p:nvGraphicFramePr>
        <p:xfrm>
          <a:off x="194400" y="1125462"/>
          <a:ext cx="8482056" cy="3527704"/>
        </p:xfrm>
        <a:graphic>
          <a:graphicData uri="http://schemas.openxmlformats.org/drawingml/2006/table">
            <a:tbl>
              <a:tblPr/>
              <a:tblGrid>
                <a:gridCol w="3945552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</a:tblGrid>
              <a:tr h="92894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neste ano de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até 2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prazo ainda não definido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18562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12" name="Retângulo 11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3" name="Retângulo 12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4" name="Retângulo 13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0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Q8: Você pensa em abrir um negócio no futuro?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799573"/>
              </p:ext>
            </p:extLst>
          </p:nvPr>
        </p:nvGraphicFramePr>
        <p:xfrm>
          <a:off x="216658" y="1369182"/>
          <a:ext cx="8496943" cy="3233736"/>
        </p:xfrm>
        <a:graphic>
          <a:graphicData uri="http://schemas.openxmlformats.org/drawingml/2006/table">
            <a:tbl>
              <a:tblPr/>
              <a:tblGrid>
                <a:gridCol w="461959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339164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1223213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1469147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1339164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</a:tblGrid>
              <a:tr h="468171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neste ano de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até 2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prazo ainda não definido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639353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1843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sp>
        <p:nvSpPr>
          <p:cNvPr id="12" name="Seta para a Direita 11">
            <a:hlinkClick r:id="rId3" action="ppaction://hlinksldjump"/>
          </p:cNvPr>
          <p:cNvSpPr/>
          <p:nvPr/>
        </p:nvSpPr>
        <p:spPr>
          <a:xfrm>
            <a:off x="8169023" y="339814"/>
            <a:ext cx="795467" cy="317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Continua</a:t>
            </a:r>
            <a:endParaRPr lang="pt-BR" sz="1050" dirty="0"/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7" name="Retângulo 16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80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Q8: Você pensa em abrir um negócio no futuro?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83D785"/>
                </a:solidFill>
              </a:rPr>
              <a:t>Expectativa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quando decidiu participar do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40" y="275516"/>
            <a:ext cx="393576" cy="393576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658325"/>
              </p:ext>
            </p:extLst>
          </p:nvPr>
        </p:nvGraphicFramePr>
        <p:xfrm>
          <a:off x="232285" y="1424356"/>
          <a:ext cx="8496943" cy="2828460"/>
        </p:xfrm>
        <a:graphic>
          <a:graphicData uri="http://schemas.openxmlformats.org/drawingml/2006/table">
            <a:tbl>
              <a:tblPr/>
              <a:tblGrid>
                <a:gridCol w="461959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339164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  <a:gridCol w="1223213">
                  <a:extLst>
                    <a:ext uri="{9D8B030D-6E8A-4147-A177-3AD203B41FA5}">
                      <a16:colId xmlns:a16="http://schemas.microsoft.com/office/drawing/2014/main" xmlns="" val="159144998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34706353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574804910"/>
                    </a:ext>
                  </a:extLst>
                </a:gridCol>
                <a:gridCol w="1469147">
                  <a:extLst>
                    <a:ext uri="{9D8B030D-6E8A-4147-A177-3AD203B41FA5}">
                      <a16:colId xmlns:a16="http://schemas.microsoft.com/office/drawing/2014/main" xmlns="" val="99911390"/>
                    </a:ext>
                  </a:extLst>
                </a:gridCol>
                <a:gridCol w="1339164">
                  <a:extLst>
                    <a:ext uri="{9D8B030D-6E8A-4147-A177-3AD203B41FA5}">
                      <a16:colId xmlns:a16="http://schemas.microsoft.com/office/drawing/2014/main" xmlns="" val="4253904018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neste ano de 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até 2 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Sim, em prazo ainda não definido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6639353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1997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</a:tbl>
          </a:graphicData>
        </a:graphic>
      </p:graphicFrame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EE5067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0" name="Retângulo 19">
            <a:hlinkClick r:id="rId8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1" name="Conector reto 20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0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Q9: Ter </a:t>
            </a:r>
            <a:r>
              <a:rPr lang="pt-BR" sz="900" dirty="0"/>
              <a:t>participado do Começar Bem influenciou a decisão de abrir um negócio?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Influência do Começar bem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decisão de abrir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767227" y="2499742"/>
            <a:ext cx="1515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C1C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77,4%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17C1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40573562"/>
              </p:ext>
            </p:extLst>
          </p:nvPr>
        </p:nvGraphicFramePr>
        <p:xfrm>
          <a:off x="828172" y="2119686"/>
          <a:ext cx="2952328" cy="264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Conector reto 13"/>
          <p:cNvCxnSpPr/>
          <p:nvPr/>
        </p:nvCxnSpPr>
        <p:spPr>
          <a:xfrm>
            <a:off x="798495" y="1880243"/>
            <a:ext cx="1195805" cy="601484"/>
          </a:xfrm>
          <a:prstGeom prst="line">
            <a:avLst/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03131" y="1868292"/>
            <a:ext cx="6289149" cy="1"/>
          </a:xfrm>
          <a:prstGeom prst="line">
            <a:avLst/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3419872" y="3164112"/>
            <a:ext cx="347356" cy="275829"/>
          </a:xfrm>
          <a:prstGeom prst="line">
            <a:avLst/>
          </a:prstGeom>
          <a:ln>
            <a:solidFill>
              <a:srgbClr val="17C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3767227" y="3164112"/>
            <a:ext cx="4827527" cy="0"/>
          </a:xfrm>
          <a:prstGeom prst="line">
            <a:avLst/>
          </a:prstGeom>
          <a:ln>
            <a:solidFill>
              <a:srgbClr val="17C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5138369" y="2594441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>
                <a:solidFill>
                  <a:srgbClr val="17C1C0"/>
                </a:solidFill>
                <a:latin typeface="Berlin Sans FB Demi" panose="020E0802020502020306" pitchFamily="34" charset="0"/>
              </a:rPr>
              <a:t>Ter participado do Começar Bem influenciou na decisão de abrir um negócio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17C1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98495" y="1493599"/>
            <a:ext cx="6533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22,6% </a:t>
            </a:r>
            <a:r>
              <a:rPr lang="pt-BR" sz="1200" dirty="0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ter participado do Começar Bem não </a:t>
            </a:r>
            <a:r>
              <a:rPr lang="pt-BR" sz="1200" dirty="0" err="1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influênciou</a:t>
            </a:r>
            <a:r>
              <a:rPr lang="pt-BR" sz="1200" dirty="0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 na decisão de abrir um negócio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3" name="Retângulo 22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4" name="Retângulo 23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5" name="Retângulo 24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6" name="Conector reto 25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-15984" y="4717182"/>
            <a:ext cx="45752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1.879 (somente para os entrevistados que indicaram pensar em abrir um negócio)  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  <p:bldGraphic spid="13" grpId="1">
        <p:bldAsOne/>
      </p:bldGraphic>
      <p:bldP spid="20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Q9: Ter </a:t>
            </a:r>
            <a:r>
              <a:rPr lang="pt-BR" sz="900" dirty="0"/>
              <a:t>participado do Começar Bem influenciou a decisão de abrir um negócio?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Influência do Começar bem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decisão de abrir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3" name="Espaço Reservado para Conteúd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847756"/>
              </p:ext>
            </p:extLst>
          </p:nvPr>
        </p:nvGraphicFramePr>
        <p:xfrm>
          <a:off x="212125" y="2067694"/>
          <a:ext cx="8608347" cy="271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380376" y="1244537"/>
            <a:ext cx="8594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influência do Começar Bem na decisão de abrir um negócio se manteve alta nos dois anos analisados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Q9: Ter participado do Começar Bem influenciou a decisão de abrir um negócio?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232018"/>
            <a:ext cx="36317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as UF’s apresentaram bom desempenho no atendimento às expectativas que os entrevistados tinham com o começar bem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4139952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982"/>
              </p:ext>
            </p:extLst>
          </p:nvPr>
        </p:nvGraphicFramePr>
        <p:xfrm>
          <a:off x="4358114" y="1232018"/>
          <a:ext cx="4532568" cy="3249111"/>
        </p:xfrm>
        <a:graphic>
          <a:graphicData uri="http://schemas.openxmlformats.org/drawingml/2006/table">
            <a:tbl>
              <a:tblPr/>
              <a:tblGrid>
                <a:gridCol w="3764335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768233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Influência do Começar bem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decisão de abrir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7" name="Retângulo 2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8" name="Conector reto 27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0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Q9: Ter participado do Começar Bem influenciou a decisão de abrir um negócio?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Todos as UF’s apresentaram bom desempenho no atendimento às expectativas que os entrevistados tinham com o começar bem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6095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166093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Influência do Começar bem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 decisão de abrir um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negócio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tângulo 20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5" name="Retângulo 2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0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Q10: Ter </a:t>
            </a:r>
            <a:r>
              <a:rPr lang="pt-BR" sz="900" dirty="0"/>
              <a:t>participado do Começar Bem ajudou você formalizar um negócio?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Começar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bem ajudou a </a:t>
            </a:r>
            <a:r>
              <a:rPr lang="pt-B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formalizar um negócio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206921" y="2006677"/>
            <a:ext cx="1568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C1C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89,6%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17C1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94607412"/>
              </p:ext>
            </p:extLst>
          </p:nvPr>
        </p:nvGraphicFramePr>
        <p:xfrm>
          <a:off x="2560343" y="1695577"/>
          <a:ext cx="2952328" cy="264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ector reto 14"/>
          <p:cNvCxnSpPr/>
          <p:nvPr/>
        </p:nvCxnSpPr>
        <p:spPr>
          <a:xfrm flipV="1">
            <a:off x="591855" y="3276854"/>
            <a:ext cx="2539985" cy="1"/>
          </a:xfrm>
          <a:prstGeom prst="line">
            <a:avLst/>
          </a:prstGeom>
          <a:ln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H="1">
            <a:off x="5206921" y="3113359"/>
            <a:ext cx="3613551" cy="1"/>
          </a:xfrm>
          <a:prstGeom prst="line">
            <a:avLst/>
          </a:prstGeom>
          <a:ln>
            <a:solidFill>
              <a:srgbClr val="17C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220072" y="256950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 smtClean="0">
                <a:solidFill>
                  <a:srgbClr val="17C1C0"/>
                </a:solidFill>
                <a:latin typeface="Berlin Sans FB Demi" panose="020E0802020502020306" pitchFamily="34" charset="0"/>
              </a:rPr>
              <a:t>O Começar Bem ajudou na formalização de um negócio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17C1C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46928" y="2532841"/>
            <a:ext cx="2144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10,4% </a:t>
            </a:r>
            <a:r>
              <a:rPr lang="pt-BR" sz="1200" dirty="0" smtClean="0">
                <a:solidFill>
                  <a:srgbClr val="FF6699"/>
                </a:solidFill>
                <a:latin typeface="Berlin Sans FB Demi" panose="020E0802020502020306" pitchFamily="34" charset="0"/>
              </a:rPr>
              <a:t>O começar bem não ajudou na formalização de um negócio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3" name="Retângulo 22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-15984" y="4717182"/>
            <a:ext cx="38363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1.333 (somente para aqueles que responderam ter aberto um negócio)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  <p:bldGraphic spid="13" grpId="1">
        <p:bldAsOne/>
      </p:bldGraphic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Q11: O </a:t>
            </a:r>
            <a:r>
              <a:rPr lang="pt-BR" sz="900" dirty="0"/>
              <a:t>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9512" y="26749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Começar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bem ajudou a </a:t>
            </a:r>
            <a:r>
              <a:rPr lang="pt-B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formalizar um negócio</a:t>
            </a:r>
          </a:p>
        </p:txBody>
      </p:sp>
      <p:graphicFrame>
        <p:nvGraphicFramePr>
          <p:cNvPr id="15" name="Espaço Reservado para Conteúd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608631"/>
              </p:ext>
            </p:extLst>
          </p:nvPr>
        </p:nvGraphicFramePr>
        <p:xfrm>
          <a:off x="212125" y="1779662"/>
          <a:ext cx="8608347" cy="300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/>
          <p:cNvSpPr/>
          <p:nvPr/>
        </p:nvSpPr>
        <p:spPr>
          <a:xfrm>
            <a:off x="380376" y="1244537"/>
            <a:ext cx="8594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9 em cada 10 entrevistados, ter participado do Começar Bem ajudou a formalizar um negócio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9" name="Retângulo 18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0" name="Retângulo 19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B1C7B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B1C7B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B1C7B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Tópicos da Pesquisa</a:t>
            </a:r>
          </a:p>
        </p:txBody>
      </p:sp>
      <p:sp>
        <p:nvSpPr>
          <p:cNvPr id="11" name="Retângulo 10">
            <a:hlinkClick r:id="rId5" action="ppaction://hlinksldjump"/>
          </p:cNvPr>
          <p:cNvSpPr/>
          <p:nvPr/>
        </p:nvSpPr>
        <p:spPr>
          <a:xfrm>
            <a:off x="2138413" y="4566956"/>
            <a:ext cx="1353471" cy="237425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12" name="Retângulo 11">
            <a:hlinkClick r:id="rId6" action="ppaction://hlinksldjump"/>
          </p:cNvPr>
          <p:cNvSpPr/>
          <p:nvPr/>
        </p:nvSpPr>
        <p:spPr>
          <a:xfrm>
            <a:off x="3707904" y="4443959"/>
            <a:ext cx="1353471" cy="360039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13" name="Retângulo 12">
            <a:hlinkClick r:id="rId7" action="ppaction://hlinksldjump"/>
          </p:cNvPr>
          <p:cNvSpPr/>
          <p:nvPr/>
        </p:nvSpPr>
        <p:spPr>
          <a:xfrm>
            <a:off x="6818327" y="4564926"/>
            <a:ext cx="1353470" cy="237511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15" name="Retângulo 14">
            <a:hlinkClick r:id="rId8" action="ppaction://hlinksldjump"/>
          </p:cNvPr>
          <p:cNvSpPr/>
          <p:nvPr/>
        </p:nvSpPr>
        <p:spPr>
          <a:xfrm>
            <a:off x="5274584" y="4564927"/>
            <a:ext cx="1353470" cy="237511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17" name="Retângulo 16">
            <a:hlinkClick r:id="rId9" action="ppaction://hlinksldjump"/>
          </p:cNvPr>
          <p:cNvSpPr/>
          <p:nvPr/>
        </p:nvSpPr>
        <p:spPr>
          <a:xfrm>
            <a:off x="570347" y="4564925"/>
            <a:ext cx="1354857" cy="237513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683164" y="973873"/>
            <a:ext cx="705678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Áreas de abordagem: </a:t>
            </a:r>
            <a:endParaRPr lang="pt-B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Meio pelo qual o entrevistado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tomou conhecimento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 Começar Bem;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Expectativas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avaliação dos serviços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recebidos;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Quanto o Começar Bem influenciou na gestão da empresa ou no auxílio/perspectiva da abertura do próprio </a:t>
            </a: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negócio;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Recomendação do Começar Bem.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Q11: O 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95536" y="1169451"/>
            <a:ext cx="3267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análise por curso demonstra considerável variância nesta questão. Ainda assim, independente do curso, a maioria dos entrevistados indicou que o Começar Bem ajudou na formalização de um negócio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4067944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34037"/>
              </p:ext>
            </p:extLst>
          </p:nvPr>
        </p:nvGraphicFramePr>
        <p:xfrm>
          <a:off x="4358114" y="1232018"/>
          <a:ext cx="4532568" cy="3249111"/>
        </p:xfrm>
        <a:graphic>
          <a:graphicData uri="http://schemas.openxmlformats.org/drawingml/2006/table">
            <a:tbl>
              <a:tblPr/>
              <a:tblGrid>
                <a:gridCol w="3764335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768233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</a:t>
                      </a:r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Sim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79512" y="26749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Começar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bem ajudou a </a:t>
            </a:r>
            <a:r>
              <a:rPr lang="pt-B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formalizar um negócio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Q11: O 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todos os estados, a maioria dos entrevistados considerou que ter participado do Começar Bem ajudou a formalizar um negócio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60"/>
              </p:ext>
            </p:extLst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839613"/>
              </p:ext>
            </p:extLst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Sim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179512" y="267494"/>
            <a:ext cx="907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Começar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bem ajudou a </a:t>
            </a:r>
            <a:r>
              <a:rPr lang="pt-BR" sz="2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formalizar um negócio</a:t>
            </a:r>
          </a:p>
        </p:txBody>
      </p:sp>
      <p:sp>
        <p:nvSpPr>
          <p:cNvPr id="22" name="Retângulo 21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5" name="Retângulo 2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9" name="Retângulo 28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6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549952088"/>
              </p:ext>
            </p:extLst>
          </p:nvPr>
        </p:nvGraphicFramePr>
        <p:xfrm>
          <a:off x="179512" y="1848398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Q11: O </a:t>
            </a:r>
            <a:r>
              <a:rPr lang="pt-BR" sz="900" dirty="0"/>
              <a:t>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Efetividade</a:t>
            </a:r>
            <a:r>
              <a:rPr lang="pt-BR" sz="2400" b="1" dirty="0" smtClean="0">
                <a:solidFill>
                  <a:srgbClr val="17C1C0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 a maior parte dos entrevistados, ter participado do Começar Bem rendeu resultados significativos para a empresa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82824" y="4419392"/>
            <a:ext cx="16802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F26F78"/>
                </a:solidFill>
              </a:rPr>
              <a:t>Não deu resultado nenhum</a:t>
            </a:r>
            <a:endParaRPr lang="pt-BR" sz="1400" dirty="0">
              <a:solidFill>
                <a:srgbClr val="F26F78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020272" y="4419392"/>
            <a:ext cx="141417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>
                <a:solidFill>
                  <a:srgbClr val="5395D4"/>
                </a:solidFill>
              </a:rPr>
              <a:t>Deu muitos resultados</a:t>
            </a:r>
            <a:endParaRPr lang="pt-BR" sz="1400" dirty="0">
              <a:solidFill>
                <a:srgbClr val="5395D4"/>
              </a:solidFill>
            </a:endParaRPr>
          </a:p>
        </p:txBody>
      </p:sp>
      <p:cxnSp>
        <p:nvCxnSpPr>
          <p:cNvPr id="19" name="Conector Angulado 18"/>
          <p:cNvCxnSpPr/>
          <p:nvPr/>
        </p:nvCxnSpPr>
        <p:spPr>
          <a:xfrm>
            <a:off x="7596338" y="4336351"/>
            <a:ext cx="263394" cy="830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>
            <a:off x="823133" y="4344740"/>
            <a:ext cx="263394" cy="83041"/>
          </a:xfrm>
          <a:prstGeom prst="bentConnector2">
            <a:avLst/>
          </a:prstGeom>
          <a:ln>
            <a:solidFill>
              <a:srgbClr val="F26F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 flipV="1">
            <a:off x="7071154" y="1733164"/>
            <a:ext cx="1615865" cy="223790"/>
          </a:xfrm>
          <a:prstGeom prst="rect">
            <a:avLst/>
          </a:prstGeom>
          <a:solidFill>
            <a:schemeClr val="accent6">
              <a:alpha val="27059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83568" y="3904755"/>
            <a:ext cx="4608512" cy="359588"/>
          </a:xfrm>
          <a:prstGeom prst="rect">
            <a:avLst/>
          </a:prstGeom>
          <a:solidFill>
            <a:srgbClr val="F26F78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292080" y="3600675"/>
            <a:ext cx="1368152" cy="663668"/>
          </a:xfrm>
          <a:prstGeom prst="rect">
            <a:avLst/>
          </a:prstGeom>
          <a:solidFill>
            <a:srgbClr val="17C1C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6660232" y="2529081"/>
            <a:ext cx="1368152" cy="1735262"/>
          </a:xfrm>
          <a:prstGeom prst="rect">
            <a:avLst/>
          </a:prstGeom>
          <a:solidFill>
            <a:srgbClr val="469ED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2660991" y="356504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F26F78"/>
                </a:solidFill>
              </a:rPr>
              <a:t>14,6%</a:t>
            </a:r>
            <a:endParaRPr lang="pt-BR" dirty="0">
              <a:solidFill>
                <a:srgbClr val="F26F78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5617062" y="3255106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17C1C0"/>
                </a:solidFill>
              </a:rPr>
              <a:t>26,1%</a:t>
            </a:r>
            <a:endParaRPr lang="pt-BR" dirty="0">
              <a:solidFill>
                <a:srgbClr val="17C1C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969494" y="2167562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395D4"/>
                </a:solidFill>
              </a:rPr>
              <a:t>56,8%</a:t>
            </a:r>
            <a:endParaRPr lang="pt-BR" dirty="0">
              <a:solidFill>
                <a:srgbClr val="5395D4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7071154" y="1707654"/>
            <a:ext cx="1615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Média Nacional: 8,4</a:t>
            </a:r>
            <a:endParaRPr lang="pt-BR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1" name="Retângulo 30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32" name="Retângulo 31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34" name="Conector reto 3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-15984" y="4717182"/>
            <a:ext cx="38363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1.333 (somente para aqueles que responderam ter aberto um negócio)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Q11: O 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98213" y="1172009"/>
            <a:ext cx="8250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ambos os anos analisados, a maioria dos entrevistados se sentiu totalmente satisfeito com o Começar Bem</a:t>
            </a:r>
            <a:endParaRPr lang="pt-BR" sz="1400" dirty="0"/>
          </a:p>
        </p:txBody>
      </p:sp>
      <p:sp>
        <p:nvSpPr>
          <p:cNvPr id="12" name="Retângulo 11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Efetividade</a:t>
            </a:r>
            <a:r>
              <a:rPr lang="pt-BR" sz="2400" b="1" dirty="0" smtClean="0">
                <a:solidFill>
                  <a:srgbClr val="17C1C0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etângulo 17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1" name="Retângulo 20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2" name="Retângulo 21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48561406"/>
              </p:ext>
            </p:extLst>
          </p:nvPr>
        </p:nvGraphicFramePr>
        <p:xfrm>
          <a:off x="179512" y="1848398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611560" y="2715766"/>
            <a:ext cx="194829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360103" y="2364113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8,0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60102" y="2764556"/>
            <a:ext cx="966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Média: 8,4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Q11: O 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232018"/>
            <a:ext cx="3559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geral, os cursos analisados apresentaram bom desempenho em seus resultados</a:t>
            </a:r>
            <a:endParaRPr lang="pt-BR" sz="1400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4067944" y="1232018"/>
            <a:ext cx="0" cy="34591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57607"/>
              </p:ext>
            </p:extLst>
          </p:nvPr>
        </p:nvGraphicFramePr>
        <p:xfrm>
          <a:off x="4358114" y="1232018"/>
          <a:ext cx="4532568" cy="3249111"/>
        </p:xfrm>
        <a:graphic>
          <a:graphicData uri="http://schemas.openxmlformats.org/drawingml/2006/table">
            <a:tbl>
              <a:tblPr/>
              <a:tblGrid>
                <a:gridCol w="3764335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768233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</a:tblGrid>
              <a:tr h="30790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 </a:t>
                      </a: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Nota média</a:t>
                      </a: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MEI -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435263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05250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34509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8191085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173762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4221757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65406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5397430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438309"/>
                  </a:ext>
                </a:extLst>
              </a:tr>
              <a:tr h="21008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9056656"/>
                  </a:ext>
                </a:extLst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Efetividade</a:t>
            </a:r>
            <a:r>
              <a:rPr lang="pt-BR" sz="2400" b="1" dirty="0" smtClean="0">
                <a:solidFill>
                  <a:srgbClr val="17C1C0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2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/>
              <a:t>Q11: O curso que você fez deu resultados para sua empresa? Melhorou o seu negócio? Dê uma nota de 0 a 10, sendo 0 "NÃO DEU RESULTADO ALGUM" e dez “DEU MUITOS RESULTADOS". 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64169" y="1378642"/>
            <a:ext cx="3993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todos os estados, a efetividade dos cursos do Começar bem foi alta, com médias variando entre 9,6 e 8,6</a:t>
            </a:r>
            <a:endParaRPr lang="pt-BR" sz="1400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/>
          </p:nvPr>
        </p:nvGraphicFramePr>
        <p:xfrm>
          <a:off x="5040419" y="1419622"/>
          <a:ext cx="1475797" cy="3140323"/>
        </p:xfrm>
        <a:graphic>
          <a:graphicData uri="http://schemas.openxmlformats.org/drawingml/2006/table">
            <a:tbl>
              <a:tblPr/>
              <a:tblGrid>
                <a:gridCol w="686378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89419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graphicFrame>
        <p:nvGraphicFramePr>
          <p:cNvPr id="26" name="Tabela 25"/>
          <p:cNvGraphicFramePr>
            <a:graphicFrameLocks noGrp="1"/>
          </p:cNvGraphicFramePr>
          <p:nvPr>
            <p:extLst/>
          </p:nvPr>
        </p:nvGraphicFramePr>
        <p:xfrm>
          <a:off x="6912627" y="1419622"/>
          <a:ext cx="1475797" cy="313159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755717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Nota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média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9F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24152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838670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4982025"/>
                  </a:ext>
                </a:extLst>
              </a:tr>
              <a:tr h="195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96416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63212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05184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0530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0484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684373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4795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0674168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08045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960063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521209"/>
                  </a:ext>
                </a:extLst>
              </a:tr>
            </a:tbl>
          </a:graphicData>
        </a:graphic>
      </p:graphicFrame>
      <p:cxnSp>
        <p:nvCxnSpPr>
          <p:cNvPr id="27" name="Conector reto 26"/>
          <p:cNvCxnSpPr/>
          <p:nvPr/>
        </p:nvCxnSpPr>
        <p:spPr>
          <a:xfrm>
            <a:off x="4608173" y="1372021"/>
            <a:ext cx="0" cy="317919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Efetividade</a:t>
            </a:r>
            <a:r>
              <a:rPr lang="pt-BR" sz="2400" b="1" dirty="0" smtClean="0">
                <a:solidFill>
                  <a:srgbClr val="17C1C0"/>
                </a:solidFill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Começar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5"/>
          <a:stretch/>
        </p:blipFill>
        <p:spPr>
          <a:xfrm>
            <a:off x="35496" y="1919806"/>
            <a:ext cx="3764637" cy="3027730"/>
          </a:xfrm>
          <a:prstGeom prst="rect">
            <a:avLst/>
          </a:prstGeom>
        </p:spPr>
      </p:pic>
      <p:graphicFrame>
        <p:nvGraphicFramePr>
          <p:cNvPr id="14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498094"/>
              </p:ext>
            </p:extLst>
          </p:nvPr>
        </p:nvGraphicFramePr>
        <p:xfrm>
          <a:off x="3275856" y="2551501"/>
          <a:ext cx="5585829" cy="12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Q12: Após </a:t>
            </a:r>
            <a:r>
              <a:rPr lang="pt-BR" sz="900" dirty="0"/>
              <a:t>sua participação na palestra ou curso alguém do SEBRAE entrou em contato com o(a) </a:t>
            </a:r>
            <a:r>
              <a:rPr lang="pt-BR" sz="900" dirty="0" err="1"/>
              <a:t>Sr</a:t>
            </a:r>
            <a:r>
              <a:rPr lang="pt-BR" sz="900" dirty="0"/>
              <a:t>(a) para verificar a sua satisfação ou se necessita de algum outro curso? (ESP-RU)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Contato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SEBRAE após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curso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47864" y="2511997"/>
            <a:ext cx="2690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rgbClr val="17C1C0"/>
                </a:solidFill>
                <a:latin typeface="Berlin Sans FB Demi" panose="020E0802020502020306" pitchFamily="34" charset="0"/>
              </a:rPr>
              <a:t>Aproximadamente 2 a cada 10</a:t>
            </a:r>
            <a:endParaRPr lang="pt-BR" sz="1400" dirty="0">
              <a:solidFill>
                <a:srgbClr val="17C1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45900" y="1419622"/>
            <a:ext cx="5256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>
                <a:solidFill>
                  <a:srgbClr val="F26F78"/>
                </a:solidFill>
                <a:latin typeface="Berlin Sans FB Demi" panose="020E0802020502020306" pitchFamily="34" charset="0"/>
              </a:rPr>
              <a:t>Poucos</a:t>
            </a:r>
            <a:r>
              <a:rPr lang="pt-BR" dirty="0" smtClean="0">
                <a:solidFill>
                  <a:srgbClr val="F26F78"/>
                </a:solidFill>
                <a:latin typeface="Berlin Sans FB Demi" panose="020E0802020502020306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</a:rPr>
              <a:t>empreendedores foram procurados pelo SEBRAE após o Começar Bem...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345900" y="3765394"/>
            <a:ext cx="151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(3.497 respondentes)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9" name="Retângulo 18">
            <a:hlinkClick r:id="rId6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8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Q12: Após </a:t>
            </a:r>
            <a:r>
              <a:rPr lang="pt-BR" sz="900" dirty="0"/>
              <a:t>sua participação na palestra ou curso alguém do SEBRAE entrou em contato com o(a) </a:t>
            </a:r>
            <a:r>
              <a:rPr lang="pt-BR" sz="900" dirty="0" err="1"/>
              <a:t>Sr</a:t>
            </a:r>
            <a:r>
              <a:rPr lang="pt-BR" sz="900" dirty="0"/>
              <a:t>(a) para verificar a sua satisfação ou se necessita de algum outro curso? (ESP-RU)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Contato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SEBRAE após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curso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1" name="Espaço Reservado para Conteúd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448385"/>
              </p:ext>
            </p:extLst>
          </p:nvPr>
        </p:nvGraphicFramePr>
        <p:xfrm>
          <a:off x="212125" y="2067694"/>
          <a:ext cx="8608347" cy="271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tângulo 21"/>
          <p:cNvSpPr/>
          <p:nvPr/>
        </p:nvSpPr>
        <p:spPr>
          <a:xfrm>
            <a:off x="277338" y="1275606"/>
            <a:ext cx="8327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ambos os anos analisados, foi baixo o percentual de entrevistados que recebeu contato do SEBRAE após ter participado do Começar Bem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87824" y="4507488"/>
            <a:ext cx="1402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(600 respondentes)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057804" y="4507488"/>
            <a:ext cx="151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(3.497 respondentes)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6" name="Retângulo 15">
            <a:hlinkClick r:id="rId5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7" name="Retângulo 16">
            <a:hlinkClick r:id="rId6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9" name="Retângulo 18">
            <a:hlinkClick r:id="rId7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Q12: Após </a:t>
            </a:r>
            <a:r>
              <a:rPr lang="pt-BR" sz="900" dirty="0"/>
              <a:t>sua participação na palestra ou curso alguém do SEBRAE entrou em contato com o(a) </a:t>
            </a:r>
            <a:r>
              <a:rPr lang="pt-BR" sz="900" dirty="0" err="1"/>
              <a:t>Sr</a:t>
            </a:r>
            <a:r>
              <a:rPr lang="pt-BR" sz="900" dirty="0"/>
              <a:t>(a) para verificar a sua satisfação ou se necessita de algum outro curso? (ESP-RU)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Contato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SEBRAE após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curso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82036"/>
              </p:ext>
            </p:extLst>
          </p:nvPr>
        </p:nvGraphicFramePr>
        <p:xfrm>
          <a:off x="3151231" y="1307240"/>
          <a:ext cx="5400600" cy="3370350"/>
        </p:xfrm>
        <a:graphic>
          <a:graphicData uri="http://schemas.openxmlformats.org/drawingml/2006/table">
            <a:tbl>
              <a:tblPr/>
              <a:tblGrid>
                <a:gridCol w="4275475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125125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Houve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contato do SEBRAE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771813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Microempreendedor Individual - Passo-a-passo para a Formalização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Sustentabilidade 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 para Começar Bem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277338" y="1275606"/>
            <a:ext cx="22830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Independente do curso realizado, o percentual de entrevistados que recebeu algum contato do SEBRAE posterior ao Curso Começar bem foi baixo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2843808" y="1307240"/>
            <a:ext cx="0" cy="33703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5" name="Retângulo 14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7" name="Retângulo 16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1" name="Retângulo 20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2" name="Conector reto 21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Q12: Após </a:t>
            </a:r>
            <a:r>
              <a:rPr lang="pt-BR" sz="900" dirty="0"/>
              <a:t>sua participação na palestra ou curso alguém do SEBRAE entrou em contato com o(a) </a:t>
            </a:r>
            <a:r>
              <a:rPr lang="pt-BR" sz="900" dirty="0" err="1"/>
              <a:t>Sr</a:t>
            </a:r>
            <a:r>
              <a:rPr lang="pt-BR" sz="900" dirty="0"/>
              <a:t>(a) para verificar a sua satisfação ou se necessita de algum outro curso? (ESP-RU)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746CC2"/>
                </a:solidFill>
              </a:rPr>
              <a:t>Contato</a:t>
            </a:r>
            <a:r>
              <a:rPr lang="pt-BR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 SEBRAE após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 participado do curso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434639"/>
              </p:ext>
            </p:extLst>
          </p:nvPr>
        </p:nvGraphicFramePr>
        <p:xfrm>
          <a:off x="4087166" y="1378642"/>
          <a:ext cx="2160240" cy="314032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Houve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contato do SEBRAE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sp>
        <p:nvSpPr>
          <p:cNvPr id="19" name="Retângulo 18"/>
          <p:cNvSpPr/>
          <p:nvPr/>
        </p:nvSpPr>
        <p:spPr>
          <a:xfrm>
            <a:off x="277338" y="1275606"/>
            <a:ext cx="3564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 nenhuma das unidades da federação parece ser comum o contato do SEBRAE com os participantes após o curso Começar Bem</a:t>
            </a:r>
            <a:endParaRPr lang="pt-B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3923928" y="1372021"/>
            <a:ext cx="0" cy="314694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96092"/>
              </p:ext>
            </p:extLst>
          </p:nvPr>
        </p:nvGraphicFramePr>
        <p:xfrm>
          <a:off x="6518081" y="1378642"/>
          <a:ext cx="2160240" cy="3140323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43944162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3665104201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UF</a:t>
                      </a:r>
                      <a:r>
                        <a:rPr lang="pt-BR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71" marR="6871" marT="68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Houve</a:t>
                      </a:r>
                      <a:r>
                        <a:rPr lang="pt-BR" sz="1000" b="0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contato do SEBRAE</a:t>
                      </a:r>
                      <a:endParaRPr lang="pt-BR" sz="10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360245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788996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216733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9104125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035182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72994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419650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324004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651306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3724058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8821060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5341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853969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4061871"/>
                  </a:ext>
                </a:extLst>
              </a:tr>
              <a:tr h="2037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8718861"/>
                  </a:ext>
                </a:extLst>
              </a:tr>
            </a:tbl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7" name="Retângulo 16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1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A0BAD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A0BAD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A0BADA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Resultados</a:t>
            </a:r>
          </a:p>
        </p:txBody>
      </p:sp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2138413" y="4566956"/>
            <a:ext cx="1353471" cy="237425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11" name="Retângulo 10">
            <a:hlinkClick r:id="rId6" action="ppaction://hlinksldjump"/>
          </p:cNvPr>
          <p:cNvSpPr/>
          <p:nvPr/>
        </p:nvSpPr>
        <p:spPr>
          <a:xfrm>
            <a:off x="3707904" y="4566573"/>
            <a:ext cx="1353471" cy="237425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12" name="Retângulo 11">
            <a:hlinkClick r:id="rId7" action="ppaction://hlinksldjump"/>
          </p:cNvPr>
          <p:cNvSpPr/>
          <p:nvPr/>
        </p:nvSpPr>
        <p:spPr>
          <a:xfrm>
            <a:off x="6818327" y="4564926"/>
            <a:ext cx="1353470" cy="237511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13" name="Retângulo 12">
            <a:hlinkClick r:id="rId8" action="ppaction://hlinksldjump"/>
          </p:cNvPr>
          <p:cNvSpPr/>
          <p:nvPr/>
        </p:nvSpPr>
        <p:spPr>
          <a:xfrm>
            <a:off x="5274584" y="4443959"/>
            <a:ext cx="1353470" cy="358479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14" name="Retângulo 13">
            <a:hlinkClick r:id="rId9" action="ppaction://hlinksldjump"/>
          </p:cNvPr>
          <p:cNvSpPr/>
          <p:nvPr/>
        </p:nvSpPr>
        <p:spPr>
          <a:xfrm>
            <a:off x="570347" y="4564925"/>
            <a:ext cx="1354857" cy="237513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92696" y="898839"/>
            <a:ext cx="719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amostra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foi alocada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nos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grupos listados abaixo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 por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UF:</a:t>
            </a:r>
            <a:endParaRPr lang="pt-BR" sz="1200" kern="1000" dirty="0">
              <a:solidFill>
                <a:srgbClr val="59595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84216" y="1455424"/>
            <a:ext cx="7600846" cy="559723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lvl="0" indent="-171450" algn="just">
              <a:lnSpc>
                <a:spcPct val="200000"/>
              </a:lnSpc>
              <a:spcBef>
                <a:spcPts val="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Análise de Mercado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Análise de Negócio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Análise de Ofertas de Franquias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Análise do Perfil do Potencial Franqueado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Como Validar seu Modelo de Negócios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Empreendedorismo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Empreender com Sustentabilidade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Entendendo sobre Franquia para Começar </a:t>
            </a: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Formalização 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Gestão Empresarial Integrada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 MEI - </a:t>
            </a: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Passo-a-passo para a Formalização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Orientação sobre Acesso a Financiamento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Plano de Negócios para Começar Bem</a:t>
            </a:r>
          </a:p>
          <a:p>
            <a:pPr marL="171450" lvl="0" indent="-171450" algn="just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Transforme sua Ideia em Modelo de Negócios para Começar Bem</a:t>
            </a:r>
          </a:p>
        </p:txBody>
      </p:sp>
    </p:spTree>
    <p:extLst>
      <p:ext uri="{BB962C8B-B14F-4D97-AF65-F5344CB8AC3E}">
        <p14:creationId xmlns:p14="http://schemas.microsoft.com/office/powerpoint/2010/main" val="399174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2"/>
          <p:cNvSpPr/>
          <p:nvPr/>
        </p:nvSpPr>
        <p:spPr>
          <a:xfrm>
            <a:off x="0" y="3586214"/>
            <a:ext cx="147565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A95351"/>
                </a:solidFill>
              </a:rPr>
              <a:t>Detratores do</a:t>
            </a:r>
          </a:p>
          <a:p>
            <a:pPr algn="ctr"/>
            <a:r>
              <a:rPr lang="pt-BR" sz="1600" dirty="0" smtClean="0">
                <a:solidFill>
                  <a:srgbClr val="A95351"/>
                </a:solidFill>
              </a:rPr>
              <a:t>Começar Bem</a:t>
            </a:r>
          </a:p>
          <a:p>
            <a:pPr algn="ctr"/>
            <a:r>
              <a:rPr lang="pt-BR" sz="1100" dirty="0">
                <a:solidFill>
                  <a:srgbClr val="A95351"/>
                </a:solidFill>
              </a:rPr>
              <a:t>(</a:t>
            </a:r>
            <a:r>
              <a:rPr lang="pt-BR" sz="1100" dirty="0" smtClean="0">
                <a:solidFill>
                  <a:srgbClr val="A95351"/>
                </a:solidFill>
              </a:rPr>
              <a:t>NOTAS DE 0 a 6)</a:t>
            </a:r>
            <a:endParaRPr lang="pt-BR" sz="1100" dirty="0">
              <a:solidFill>
                <a:srgbClr val="A9535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Q13: O(A</a:t>
            </a:r>
            <a:r>
              <a:rPr lang="pt-BR" sz="900" dirty="0"/>
              <a:t>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C94CE"/>
                </a:solidFill>
              </a:rPr>
              <a:t>Recomendação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3131840" y="2578102"/>
            <a:ext cx="6012161" cy="893204"/>
          </a:xfrm>
          <a:prstGeom prst="rect">
            <a:avLst/>
          </a:prstGeom>
          <a:solidFill>
            <a:srgbClr val="589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0" y="2578101"/>
            <a:ext cx="1475656" cy="887391"/>
          </a:xfrm>
          <a:prstGeom prst="rect">
            <a:avLst/>
          </a:prstGeom>
          <a:solidFill>
            <a:srgbClr val="C55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1475657" y="2578102"/>
            <a:ext cx="1656183" cy="8932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3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028" y="2663642"/>
            <a:ext cx="429748" cy="752985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0" y="2578102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3275856" y="3586214"/>
            <a:ext cx="5760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>
            <a:off x="1547664" y="3586214"/>
            <a:ext cx="15121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>
            <a:off x="0" y="3586214"/>
            <a:ext cx="1384256" cy="0"/>
          </a:xfrm>
          <a:prstGeom prst="line">
            <a:avLst/>
          </a:prstGeom>
          <a:ln>
            <a:solidFill>
              <a:srgbClr val="A953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ângulo 53"/>
          <p:cNvSpPr/>
          <p:nvPr/>
        </p:nvSpPr>
        <p:spPr>
          <a:xfrm>
            <a:off x="1331640" y="3579353"/>
            <a:ext cx="1846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Neutros</a:t>
            </a:r>
          </a:p>
          <a:p>
            <a:pPr lvl="0" algn="ctr"/>
            <a:r>
              <a:rPr lang="pt-BR" sz="1100" dirty="0">
                <a:solidFill>
                  <a:schemeClr val="bg1">
                    <a:lumMod val="50000"/>
                  </a:schemeClr>
                </a:solidFill>
              </a:rPr>
              <a:t>(NOTAS DE 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7 a 8)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3131840" y="3579353"/>
            <a:ext cx="60121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solidFill>
                  <a:srgbClr val="5891D6"/>
                </a:solidFill>
              </a:rPr>
              <a:t>Promotores do Começar Bem</a:t>
            </a:r>
          </a:p>
          <a:p>
            <a:pPr algn="ctr"/>
            <a:r>
              <a:rPr lang="pt-BR" sz="1100" dirty="0">
                <a:solidFill>
                  <a:srgbClr val="5891D6"/>
                </a:solidFill>
              </a:rPr>
              <a:t>(NOTAS DE </a:t>
            </a:r>
            <a:r>
              <a:rPr lang="pt-BR" sz="1100" dirty="0" smtClean="0">
                <a:solidFill>
                  <a:srgbClr val="5891D6"/>
                </a:solidFill>
              </a:rPr>
              <a:t>9 </a:t>
            </a:r>
            <a:r>
              <a:rPr lang="pt-BR" sz="1100" dirty="0">
                <a:solidFill>
                  <a:srgbClr val="5891D6"/>
                </a:solidFill>
              </a:rPr>
              <a:t>a </a:t>
            </a:r>
            <a:r>
              <a:rPr lang="pt-BR" sz="1100" dirty="0" smtClean="0">
                <a:solidFill>
                  <a:srgbClr val="5891D6"/>
                </a:solidFill>
              </a:rPr>
              <a:t>10)</a:t>
            </a:r>
            <a:endParaRPr lang="pt-BR" sz="1100" dirty="0">
              <a:solidFill>
                <a:srgbClr val="5891D6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895" y="2609795"/>
            <a:ext cx="841321" cy="841321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474094" y="215965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C55A54"/>
                </a:solidFill>
              </a:rPr>
              <a:t>4,0%</a:t>
            </a:r>
            <a:endParaRPr lang="pt-BR" dirty="0">
              <a:solidFill>
                <a:srgbClr val="C55A54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5652120" y="215965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891D6"/>
                </a:solidFill>
              </a:rPr>
              <a:t>83,2%</a:t>
            </a:r>
            <a:endParaRPr lang="pt-BR" dirty="0">
              <a:solidFill>
                <a:srgbClr val="5891D6"/>
              </a:solidFill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941251" y="215965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7F7F7F"/>
                </a:solidFill>
              </a:rPr>
              <a:t>12,7%</a:t>
            </a:r>
            <a:endParaRPr lang="pt-BR" dirty="0">
              <a:solidFill>
                <a:srgbClr val="7F7F7F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H="1">
            <a:off x="633994" y="1805178"/>
            <a:ext cx="5632701" cy="0"/>
          </a:xfrm>
          <a:prstGeom prst="line">
            <a:avLst/>
          </a:prstGeom>
          <a:ln>
            <a:solidFill>
              <a:srgbClr val="17C1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2771800" y="1317997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NPS: 79,2%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28" y="2676334"/>
            <a:ext cx="740293" cy="740293"/>
          </a:xfrm>
          <a:prstGeom prst="rect">
            <a:avLst/>
          </a:prstGeom>
        </p:spPr>
      </p:pic>
      <p:sp>
        <p:nvSpPr>
          <p:cNvPr id="33" name="Retângulo 32">
            <a:hlinkClick r:id="rId7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34" name="Retângulo 33">
            <a:hlinkClick r:id="rId8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41" name="Retângulo 40">
            <a:hlinkClick r:id="rId9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42" name="Retângulo 41">
            <a:hlinkClick r:id="rId10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44" name="Conector reto 4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 44"/>
          <p:cNvSpPr/>
          <p:nvPr/>
        </p:nvSpPr>
        <p:spPr>
          <a:xfrm>
            <a:off x="-2996" y="4583179"/>
            <a:ext cx="72968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Base: 3.497</a:t>
            </a:r>
            <a:endParaRPr lang="pt-BR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Q13: O(A</a:t>
            </a:r>
            <a:r>
              <a:rPr lang="pt-BR" sz="900" dirty="0"/>
              <a:t>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C94CE"/>
                </a:solidFill>
              </a:rPr>
              <a:t>Recomendação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ângulo 11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3" name="Retângulo 12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4" name="Retângulo 13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5" name="Retângulo 14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895286614"/>
              </p:ext>
            </p:extLst>
          </p:nvPr>
        </p:nvGraphicFramePr>
        <p:xfrm>
          <a:off x="179512" y="1956005"/>
          <a:ext cx="8640960" cy="276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tângulo 9"/>
          <p:cNvSpPr/>
          <p:nvPr/>
        </p:nvSpPr>
        <p:spPr>
          <a:xfrm>
            <a:off x="4499992" y="1302397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NPS 2016: 79,2%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028522" y="1302397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NPS 2015: 78,9%</a:t>
            </a:r>
            <a:endParaRPr lang="pt-B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Q13: O(A</a:t>
            </a:r>
            <a:r>
              <a:rPr lang="pt-BR" sz="900" dirty="0"/>
              <a:t>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C94CE"/>
                </a:solidFill>
              </a:rPr>
              <a:t>Recomendação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78843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761575"/>
              </p:ext>
            </p:extLst>
          </p:nvPr>
        </p:nvGraphicFramePr>
        <p:xfrm>
          <a:off x="202064" y="1419622"/>
          <a:ext cx="8587746" cy="3214472"/>
        </p:xfrm>
        <a:graphic>
          <a:graphicData uri="http://schemas.openxmlformats.org/drawingml/2006/table">
            <a:tbl>
              <a:tblPr/>
              <a:tblGrid>
                <a:gridCol w="2874894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476071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59157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Curso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NPS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Ofertas de Franquias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 Perfil do Potencial Franqueado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Negócio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MEI - Passo-a-passo para a 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Empreender com Sustentabilidade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Gestão Empresarial Integrada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Nacional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Formalização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Como Validar seu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Empreendedorismo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Orientação sobre Acesso a Financiamento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Transforme sua Ideia em Modelo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Entendendo sobre Franquia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Plano de Negócios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de Mercado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625065"/>
                  </a:ext>
                </a:extLst>
              </a:tr>
            </a:tbl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4" name="Retângulo 13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15" name="Retângulo 14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16" name="Retângulo 15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NPS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Q13: O(A</a:t>
            </a:r>
            <a:r>
              <a:rPr lang="pt-BR" sz="900" dirty="0"/>
              <a:t>) Sr.(a) recomendaria o curso Começar Bem para um amigo ou familiar? Atribua uma nota de 0 a 10, onde 0 significa “NÃO RECOMENDARIA DE FORMA ALGUMA” e nota 10 “COM CERTEZA RECOMENDARIA”.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6C94CE"/>
                </a:solidFill>
              </a:rPr>
              <a:t>Recomendação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 curso Começar Bem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436565"/>
              </p:ext>
            </p:extLst>
          </p:nvPr>
        </p:nvGraphicFramePr>
        <p:xfrm>
          <a:off x="202065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NPS</a:t>
                      </a:r>
                      <a:endParaRPr lang="pt-B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729669"/>
                  </a:ext>
                </a:extLst>
              </a:tr>
            </a:tbl>
          </a:graphicData>
        </a:graphic>
      </p:graphicFrame>
      <p:cxnSp>
        <p:nvCxnSpPr>
          <p:cNvPr id="20" name="Conector reto 19"/>
          <p:cNvCxnSpPr/>
          <p:nvPr/>
        </p:nvCxnSpPr>
        <p:spPr>
          <a:xfrm>
            <a:off x="179513" y="1320850"/>
            <a:ext cx="38558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40979"/>
              </p:ext>
            </p:extLst>
          </p:nvPr>
        </p:nvGraphicFramePr>
        <p:xfrm>
          <a:off x="4608132" y="1419622"/>
          <a:ext cx="4193306" cy="3034674"/>
        </p:xfrm>
        <a:graphic>
          <a:graphicData uri="http://schemas.openxmlformats.org/drawingml/2006/table">
            <a:tbl>
              <a:tblPr/>
              <a:tblGrid>
                <a:gridCol w="322562">
                  <a:extLst>
                    <a:ext uri="{9D8B030D-6E8A-4147-A177-3AD203B41FA5}">
                      <a16:colId xmlns:a16="http://schemas.microsoft.com/office/drawing/2014/main" xmlns="" val="173240410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291882255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64840992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4088183210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95176633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775875922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149876454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747666847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77510651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1363968508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88857439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2330904046"/>
                    </a:ext>
                  </a:extLst>
                </a:gridCol>
                <a:gridCol w="322562">
                  <a:extLst>
                    <a:ext uri="{9D8B030D-6E8A-4147-A177-3AD203B41FA5}">
                      <a16:colId xmlns:a16="http://schemas.microsoft.com/office/drawing/2014/main" xmlns="" val="36055213"/>
                    </a:ext>
                  </a:extLst>
                </a:gridCol>
              </a:tblGrid>
              <a:tr h="2724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UF </a:t>
                      </a:r>
                      <a:endParaRPr lang="pt-BR" sz="10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F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91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NPS</a:t>
                      </a:r>
                      <a:endParaRPr lang="pt-BR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1" marR="8571" marT="8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65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17447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93251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85380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932777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7678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3501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06991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455408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341694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7835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548273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253320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282425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397977"/>
                  </a:ext>
                </a:extLst>
              </a:tr>
              <a:tr h="1973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051265"/>
                  </a:ext>
                </a:extLst>
              </a:tr>
            </a:tbl>
          </a:graphicData>
        </a:graphic>
      </p:graphicFrame>
      <p:sp>
        <p:nvSpPr>
          <p:cNvPr id="15" name="Retângulo 14">
            <a:hlinkClick r:id="rId3" action="ppaction://hlinksldjump"/>
          </p:cNvPr>
          <p:cNvSpPr/>
          <p:nvPr/>
        </p:nvSpPr>
        <p:spPr>
          <a:xfrm>
            <a:off x="1385802" y="724092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Histórico</a:t>
            </a:r>
            <a:endParaRPr lang="pt-BR" sz="900" dirty="0"/>
          </a:p>
        </p:txBody>
      </p:sp>
      <p:sp>
        <p:nvSpPr>
          <p:cNvPr id="16" name="Retângulo 15">
            <a:hlinkClick r:id="rId4" action="ppaction://hlinksldjump"/>
          </p:cNvPr>
          <p:cNvSpPr/>
          <p:nvPr/>
        </p:nvSpPr>
        <p:spPr>
          <a:xfrm>
            <a:off x="2559857" y="729194"/>
            <a:ext cx="941232" cy="18856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Curso</a:t>
            </a:r>
            <a:endParaRPr lang="pt-BR" sz="900" dirty="0"/>
          </a:p>
        </p:txBody>
      </p:sp>
      <p:sp>
        <p:nvSpPr>
          <p:cNvPr id="22" name="Retângulo 21">
            <a:hlinkClick r:id="rId5" action="ppaction://hlinksldjump"/>
          </p:cNvPr>
          <p:cNvSpPr/>
          <p:nvPr/>
        </p:nvSpPr>
        <p:spPr>
          <a:xfrm>
            <a:off x="3734835" y="724024"/>
            <a:ext cx="941231" cy="188628"/>
          </a:xfrm>
          <a:prstGeom prst="rect">
            <a:avLst/>
          </a:prstGeom>
          <a:solidFill>
            <a:srgbClr val="74BE8D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UF</a:t>
            </a:r>
            <a:endParaRPr lang="pt-BR" sz="900" b="1" dirty="0"/>
          </a:p>
        </p:txBody>
      </p:sp>
      <p:sp>
        <p:nvSpPr>
          <p:cNvPr id="23" name="Retângulo 22">
            <a:hlinkClick r:id="rId6" action="ppaction://hlinksldjump"/>
          </p:cNvPr>
          <p:cNvSpPr/>
          <p:nvPr/>
        </p:nvSpPr>
        <p:spPr>
          <a:xfrm>
            <a:off x="216658" y="729159"/>
            <a:ext cx="942196" cy="188630"/>
          </a:xfrm>
          <a:prstGeom prst="rect">
            <a:avLst/>
          </a:prstGeom>
          <a:solidFill>
            <a:srgbClr val="888595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Nacional</a:t>
            </a:r>
            <a:endParaRPr lang="pt-BR" sz="900" b="1" dirty="0"/>
          </a:p>
        </p:txBody>
      </p:sp>
      <p:cxnSp>
        <p:nvCxnSpPr>
          <p:cNvPr id="24" name="Conector reto 23"/>
          <p:cNvCxnSpPr/>
          <p:nvPr/>
        </p:nvCxnSpPr>
        <p:spPr>
          <a:xfrm>
            <a:off x="0" y="729159"/>
            <a:ext cx="601216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107504" y="1059582"/>
            <a:ext cx="4287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Distribuição por nota, organizada por maior NPS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 dirty="0" smtClean="0"/>
              <a:t>Q14: Para </a:t>
            </a:r>
            <a:r>
              <a:rPr lang="pt-BR" sz="900" dirty="0"/>
              <a:t>encerrar, o que você gostaria de ter visto no curso (citar a solução informada na base de dados) e não viu? Ou seja, o que faltou?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26F78"/>
                </a:solidFill>
              </a:rPr>
              <a:t>O que faltou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Curso que participou...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0" y="729159"/>
            <a:ext cx="788436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98213" y="1172009"/>
            <a:ext cx="8250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reflexo das boas avaliações do Começar Bem, grande parte dos entrevistados avaliou que aprendeu tudo o que buscava quando iniciou no curso</a:t>
            </a:r>
            <a:endParaRPr lang="pt-BR" sz="1400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611582023"/>
              </p:ext>
            </p:extLst>
          </p:nvPr>
        </p:nvGraphicFramePr>
        <p:xfrm>
          <a:off x="179512" y="1923678"/>
          <a:ext cx="86409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4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9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4548"/>
              </p:ext>
            </p:extLst>
          </p:nvPr>
        </p:nvGraphicFramePr>
        <p:xfrm>
          <a:off x="467544" y="1059582"/>
          <a:ext cx="8229601" cy="3549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xmlns="" val="147116790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xmlns="" val="4064645865"/>
                    </a:ext>
                  </a:extLst>
                </a:gridCol>
                <a:gridCol w="1069027">
                  <a:extLst>
                    <a:ext uri="{9D8B030D-6E8A-4147-A177-3AD203B41FA5}">
                      <a16:colId xmlns:a16="http://schemas.microsoft.com/office/drawing/2014/main" xmlns="" val="2653450830"/>
                    </a:ext>
                  </a:extLst>
                </a:gridCol>
                <a:gridCol w="902508">
                  <a:extLst>
                    <a:ext uri="{9D8B030D-6E8A-4147-A177-3AD203B41FA5}">
                      <a16:colId xmlns:a16="http://schemas.microsoft.com/office/drawing/2014/main" xmlns="" val="2137928274"/>
                    </a:ext>
                  </a:extLst>
                </a:gridCol>
                <a:gridCol w="1423186">
                  <a:extLst>
                    <a:ext uri="{9D8B030D-6E8A-4147-A177-3AD203B41FA5}">
                      <a16:colId xmlns:a16="http://schemas.microsoft.com/office/drawing/2014/main" xmlns="" val="1231048649"/>
                    </a:ext>
                  </a:extLst>
                </a:gridCol>
              </a:tblGrid>
              <a:tr h="3932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Curso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Qualidade do Curso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Aplicabilidade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Efetividade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Satisfação geral</a:t>
                      </a:r>
                      <a:endParaRPr lang="pt-BR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95B7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934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Análise de Ofertas de Franquias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5,7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9,6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30001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Empreender com Sustentabilidade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7,4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9,3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80035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O MEI - Passo-a-passo para a Formalização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9,4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4398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Análise de Negócio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7,8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9,3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5567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Gestão Empresarial Integrada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9,3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74734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Nacional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9,2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47665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Formalização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9,2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7,7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9,1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288588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Empreendedorismo para Começar Bem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9,1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6,9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9,1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12499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Análise do Perfil do Potencial Franqueado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9,0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02826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Transforme sua Ideia em Modelo de Negócios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35587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Como Validar seu Modelo de Negócios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9,1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64041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Orientação sobre Acesso a Financiamento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6,6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364706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Plano de Negócios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6,4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7,6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8,6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70266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Entendendo sobre Franquia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8,7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5,9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8,9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5918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Análise de Mercado para Começar Bem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8,5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6,8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7,2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8,4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46120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79512" y="26749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26F78"/>
                </a:solidFill>
              </a:rPr>
              <a:t>Análise comparada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curso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Conector reto 8"/>
          <p:cNvCxnSpPr>
            <a:endCxn id="8" idx="2"/>
          </p:cNvCxnSpPr>
          <p:nvPr/>
        </p:nvCxnSpPr>
        <p:spPr>
          <a:xfrm>
            <a:off x="0" y="729159"/>
            <a:ext cx="413995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900"/>
              <a:t>Q6: Qual a sua satisfação geral com esse curso do Começar Bem? Atribua uma nota de 0 a 10, sendo 0 “TOTALMENTE INSATISFEITO(A)” e 10  “TOTALMENTE SATISFEITO(A)”. </a:t>
            </a:r>
            <a:endParaRPr lang="pt-BR" sz="9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27080"/>
              </p:ext>
            </p:extLst>
          </p:nvPr>
        </p:nvGraphicFramePr>
        <p:xfrm>
          <a:off x="287525" y="771550"/>
          <a:ext cx="8568951" cy="4043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xmlns="" val="14711679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4064645865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000149878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329394599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65345083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137928274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231048649"/>
                    </a:ext>
                  </a:extLst>
                </a:gridCol>
                <a:gridCol w="659151">
                  <a:extLst>
                    <a:ext uri="{9D8B030D-6E8A-4147-A177-3AD203B41FA5}">
                      <a16:colId xmlns:a16="http://schemas.microsoft.com/office/drawing/2014/main" xmlns="" val="2546264613"/>
                    </a:ext>
                  </a:extLst>
                </a:gridCol>
              </a:tblGrid>
              <a:tr h="3932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neste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 de 2017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 anos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ainda não definido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solidFill>
                      <a:srgbClr val="62A1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  <a:endParaRPr lang="pt-BR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934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30001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80035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4398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5567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74734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47665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288588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12499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02826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35587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64041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364706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kumimoji="0" lang="pt-B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70266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Baixas (0 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5918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Médias (7 e 8)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46120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Altas (9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78,2%</a:t>
                      </a:r>
                    </a:p>
                  </a:txBody>
                  <a:tcPr marL="9525" marR="9525" marT="9525" marB="0" anchor="ctr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575824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591362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5496" y="165869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74BE8D"/>
                </a:solidFill>
              </a:rPr>
              <a:t>Satisfação geral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</a:t>
            </a:r>
            <a:r>
              <a:rPr lang="pt-BR" sz="2400" b="1" dirty="0" smtClean="0">
                <a:solidFill>
                  <a:schemeClr val="accent5"/>
                </a:solidFill>
              </a:rPr>
              <a:t>Pensa em abrir um negócio</a:t>
            </a:r>
            <a:endParaRPr lang="pt-BR" dirty="0">
              <a:solidFill>
                <a:schemeClr val="accent5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691680" y="627534"/>
            <a:ext cx="58326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/>
              <a:t>Q7: O(a) Sr. (a) conseguiu pôr em prática o que aprendeu nesse curso? Dê uma nota de 0 a 10, sendo que 0 significa “NÃO PÔS NADA EM PRÁTICA” e nota 10 que “PÔS TODOS OS CONHECIMENTOS EM PRÁTICA”. </a:t>
            </a:r>
            <a:endParaRPr lang="pt-BR" sz="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703695"/>
              </p:ext>
            </p:extLst>
          </p:nvPr>
        </p:nvGraphicFramePr>
        <p:xfrm>
          <a:off x="287524" y="716081"/>
          <a:ext cx="8568951" cy="4140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xmlns="" val="14711679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4064645865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000149878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329394599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65345083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137928274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231048649"/>
                    </a:ext>
                  </a:extLst>
                </a:gridCol>
                <a:gridCol w="659151">
                  <a:extLst>
                    <a:ext uri="{9D8B030D-6E8A-4147-A177-3AD203B41FA5}">
                      <a16:colId xmlns:a16="http://schemas.microsoft.com/office/drawing/2014/main" xmlns="" val="2546264613"/>
                    </a:ext>
                  </a:extLst>
                </a:gridCol>
              </a:tblGrid>
              <a:tr h="4526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neste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 de 2017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 anos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ainda não definido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solidFill>
                      <a:srgbClr val="62A1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  <a:endParaRPr lang="pt-BR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9349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300017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80035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43989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5567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74734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476653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288588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12499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028263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355877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4640412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364706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70266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5918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Baixas (0 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01980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Médias (7 e 8)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461201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Altas (9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9525" marR="9525" marT="9525" marB="0" anchor="ctr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575824"/>
                  </a:ext>
                </a:extLst>
              </a:tr>
              <a:tr h="2040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591362"/>
                  </a:ext>
                </a:extLst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1691680" y="627534"/>
            <a:ext cx="58326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70586" y="161344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/>
                </a:solidFill>
              </a:rPr>
              <a:t>Aplicabilidade</a:t>
            </a:r>
            <a:r>
              <a:rPr lang="pt-BR" sz="2400" b="1" dirty="0" smtClean="0">
                <a:solidFill>
                  <a:srgbClr val="74BE8D"/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</a:t>
            </a:r>
            <a:r>
              <a:rPr lang="pt-BR" sz="2400" b="1" dirty="0" smtClean="0">
                <a:solidFill>
                  <a:schemeClr val="accent5"/>
                </a:solidFill>
              </a:rPr>
              <a:t>Pensa em abrir um negócio</a:t>
            </a:r>
            <a:endParaRPr lang="pt-BR" dirty="0">
              <a:solidFill>
                <a:schemeClr val="accent5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26770" y="623009"/>
            <a:ext cx="58326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1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88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800"/>
              <a:t>Q13: O(A) Sr.(a) recomendaria o curso Começar Bem para um amigo ou familiar? Atribua uma nota de 0 a 10, onde 0 significa “NÃO RECOMENDARIA DE FORMA ALGUMA” e nota 10 “COM CERTEZA RECOMENDARIA”.</a:t>
            </a:r>
            <a:endParaRPr lang="pt-BR" sz="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198"/>
              </p:ext>
            </p:extLst>
          </p:nvPr>
        </p:nvGraphicFramePr>
        <p:xfrm>
          <a:off x="287524" y="689491"/>
          <a:ext cx="8568951" cy="3833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xmlns="" val="14711679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4064645865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000149878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329394599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653450830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2137928274"/>
                    </a:ext>
                  </a:extLst>
                </a:gridCol>
                <a:gridCol w="1090275">
                  <a:extLst>
                    <a:ext uri="{9D8B030D-6E8A-4147-A177-3AD203B41FA5}">
                      <a16:colId xmlns:a16="http://schemas.microsoft.com/office/drawing/2014/main" xmlns="" val="1231048649"/>
                    </a:ext>
                  </a:extLst>
                </a:gridCol>
                <a:gridCol w="659151">
                  <a:extLst>
                    <a:ext uri="{9D8B030D-6E8A-4147-A177-3AD203B41FA5}">
                      <a16:colId xmlns:a16="http://schemas.microsoft.com/office/drawing/2014/main" xmlns="" val="2546264613"/>
                    </a:ext>
                  </a:extLst>
                </a:gridCol>
              </a:tblGrid>
              <a:tr h="3932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81" marR="8681" marT="86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neste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 de 2017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até 2 anos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Sim, </a:t>
                      </a:r>
                      <a:endParaRPr lang="pt-BR" sz="1000" b="1" u="none" strike="noStrike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prazo ainda não definido</a:t>
                      </a:r>
                    </a:p>
                  </a:txBody>
                  <a:tcPr marL="9525" marR="9525" marT="9525" marB="0" anchor="ctr">
                    <a:solidFill>
                      <a:srgbClr val="74BE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pretende abrir um negócio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 se vai ou não abrir um negócio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Já tem um negócio próprio</a:t>
                      </a:r>
                    </a:p>
                  </a:txBody>
                  <a:tcPr marL="9525" marR="9525" marT="9525" marB="0" anchor="ctr">
                    <a:solidFill>
                      <a:srgbClr val="62A1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5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Geral</a:t>
                      </a:r>
                      <a:endParaRPr lang="pt-BR" sz="105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83934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30001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78674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680035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943989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35567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6747342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47665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4288588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12499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9028263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355877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702660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Detratores (0 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E5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05918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Neutros (7 e 8)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461201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Promotores (9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10)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9525" marR="9525" marT="9525" marB="0" anchor="ctr"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575824"/>
                  </a:ext>
                </a:extLst>
              </a:tr>
              <a:tr h="2104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591362"/>
                  </a:ext>
                </a:extLst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1691680" y="627534"/>
            <a:ext cx="58326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70586" y="161344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4"/>
                </a:solidFill>
              </a:rPr>
              <a:t>Recomendação</a:t>
            </a:r>
            <a:r>
              <a:rPr lang="pt-BR" sz="2400" b="1" dirty="0" smtClean="0">
                <a:solidFill>
                  <a:srgbClr val="74BE8D"/>
                </a:solidFill>
              </a:rPr>
              <a:t> </a:t>
            </a:r>
            <a:r>
              <a:rPr lang="pt-B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</a:t>
            </a:r>
            <a:r>
              <a:rPr lang="pt-BR" sz="2400" b="1" dirty="0" smtClean="0">
                <a:solidFill>
                  <a:schemeClr val="accent5"/>
                </a:solidFill>
              </a:rPr>
              <a:t>Pensa em abrir um negócio</a:t>
            </a:r>
            <a:endParaRPr lang="pt-BR" dirty="0">
              <a:solidFill>
                <a:schemeClr val="accent5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726770" y="623009"/>
            <a:ext cx="58326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653705"/>
            <a:ext cx="4723487" cy="1836089"/>
          </a:xfrm>
          <a:prstGeom prst="diamond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79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3729" y="2283718"/>
            <a:ext cx="4723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Considerações Finais 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00"/>
          <a:stretch/>
        </p:blipFill>
        <p:spPr>
          <a:xfrm>
            <a:off x="-12180" y="0"/>
            <a:ext cx="9156180" cy="5143500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539552" y="773110"/>
            <a:ext cx="7631641" cy="4030888"/>
          </a:xfrm>
          <a:prstGeom prst="rect">
            <a:avLst/>
          </a:prstGeom>
          <a:solidFill>
            <a:schemeClr val="bg1">
              <a:alpha val="83922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cxnSp>
        <p:nvCxnSpPr>
          <p:cNvPr id="16" name="Conector reto 15"/>
          <p:cNvCxnSpPr/>
          <p:nvPr/>
        </p:nvCxnSpPr>
        <p:spPr>
          <a:xfrm>
            <a:off x="8172801" y="121579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76200" dist="38100" sx="97000" sy="97000" algn="l" rotWithShape="0">
              <a:prstClr val="black">
                <a:alpha val="55000"/>
              </a:prstClr>
            </a:outerShdw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iângulo Retângulo 18"/>
          <p:cNvSpPr/>
          <p:nvPr/>
        </p:nvSpPr>
        <p:spPr>
          <a:xfrm>
            <a:off x="8173203" y="265594"/>
            <a:ext cx="432048" cy="144017"/>
          </a:xfrm>
          <a:prstGeom prst="rtTriangle">
            <a:avLst/>
          </a:prstGeom>
          <a:solidFill>
            <a:srgbClr val="FBC41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Triângulo Retângulo 28"/>
          <p:cNvSpPr/>
          <p:nvPr/>
        </p:nvSpPr>
        <p:spPr>
          <a:xfrm flipV="1">
            <a:off x="8172400" y="771550"/>
            <a:ext cx="432048" cy="144016"/>
          </a:xfrm>
          <a:prstGeom prst="rtTriangle">
            <a:avLst/>
          </a:prstGeom>
          <a:solidFill>
            <a:srgbClr val="FBC41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hlinkClick r:id="rId4" action="ppaction://hlinksldjump"/>
          </p:cNvPr>
          <p:cNvSpPr/>
          <p:nvPr/>
        </p:nvSpPr>
        <p:spPr>
          <a:xfrm>
            <a:off x="539552" y="409612"/>
            <a:ext cx="8066103" cy="361938"/>
          </a:xfrm>
          <a:prstGeom prst="rect">
            <a:avLst/>
          </a:prstGeom>
          <a:solidFill>
            <a:srgbClr val="FBC41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Perfil dos </a:t>
            </a:r>
            <a:r>
              <a:rPr lang="pt-BR" sz="1600" dirty="0" smtClean="0"/>
              <a:t>entrevistados </a:t>
            </a:r>
            <a:r>
              <a:rPr lang="pt-BR" sz="1100" dirty="0" smtClean="0"/>
              <a:t>(base: 3.497)</a:t>
            </a:r>
            <a:endParaRPr lang="pt-BR" sz="1100" dirty="0"/>
          </a:p>
        </p:txBody>
      </p:sp>
      <p:sp>
        <p:nvSpPr>
          <p:cNvPr id="10" name="Retângulo 9">
            <a:hlinkClick r:id="rId5" action="ppaction://hlinksldjump"/>
          </p:cNvPr>
          <p:cNvSpPr/>
          <p:nvPr/>
        </p:nvSpPr>
        <p:spPr>
          <a:xfrm>
            <a:off x="2138413" y="4566956"/>
            <a:ext cx="1353471" cy="237425"/>
          </a:xfrm>
          <a:prstGeom prst="rect">
            <a:avLst/>
          </a:prstGeom>
          <a:solidFill>
            <a:srgbClr val="B3A2C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Metodologia</a:t>
            </a:r>
            <a:endParaRPr lang="pt-BR" sz="900" dirty="0"/>
          </a:p>
        </p:txBody>
      </p:sp>
      <p:sp>
        <p:nvSpPr>
          <p:cNvPr id="11" name="Retângulo 10">
            <a:hlinkClick r:id="rId6" action="ppaction://hlinksldjump"/>
          </p:cNvPr>
          <p:cNvSpPr/>
          <p:nvPr/>
        </p:nvSpPr>
        <p:spPr>
          <a:xfrm>
            <a:off x="3707904" y="4566573"/>
            <a:ext cx="1353471" cy="237425"/>
          </a:xfrm>
          <a:prstGeom prst="rect">
            <a:avLst/>
          </a:prstGeom>
          <a:solidFill>
            <a:srgbClr val="A8C2AB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Tópicos da Pesquisa</a:t>
            </a:r>
            <a:endParaRPr lang="pt-BR" sz="900" dirty="0"/>
          </a:p>
        </p:txBody>
      </p:sp>
      <p:sp>
        <p:nvSpPr>
          <p:cNvPr id="12" name="Retângulo 11">
            <a:hlinkClick r:id="rId7" action="ppaction://hlinksldjump"/>
          </p:cNvPr>
          <p:cNvSpPr/>
          <p:nvPr/>
        </p:nvSpPr>
        <p:spPr>
          <a:xfrm>
            <a:off x="6818327" y="4443960"/>
            <a:ext cx="1353470" cy="358478"/>
          </a:xfrm>
          <a:prstGeom prst="rect">
            <a:avLst/>
          </a:prstGeom>
          <a:solidFill>
            <a:srgbClr val="FFC000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Perfil dos entrevistados</a:t>
            </a:r>
            <a:endParaRPr lang="pt-BR" sz="900" b="1" dirty="0"/>
          </a:p>
        </p:txBody>
      </p:sp>
      <p:sp>
        <p:nvSpPr>
          <p:cNvPr id="13" name="Retângulo 12">
            <a:hlinkClick r:id="rId8" action="ppaction://hlinksldjump"/>
          </p:cNvPr>
          <p:cNvSpPr/>
          <p:nvPr/>
        </p:nvSpPr>
        <p:spPr>
          <a:xfrm>
            <a:off x="5274584" y="4564927"/>
            <a:ext cx="1353470" cy="237511"/>
          </a:xfrm>
          <a:prstGeom prst="rect">
            <a:avLst/>
          </a:prstGeom>
          <a:solidFill>
            <a:srgbClr val="95B3D7">
              <a:alpha val="8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Resultados</a:t>
            </a:r>
            <a:endParaRPr lang="pt-BR" sz="900" b="1" dirty="0"/>
          </a:p>
        </p:txBody>
      </p:sp>
      <p:sp>
        <p:nvSpPr>
          <p:cNvPr id="14" name="Retângulo 13">
            <a:hlinkClick r:id="rId9" action="ppaction://hlinksldjump"/>
          </p:cNvPr>
          <p:cNvSpPr/>
          <p:nvPr/>
        </p:nvSpPr>
        <p:spPr>
          <a:xfrm>
            <a:off x="570347" y="4564927"/>
            <a:ext cx="1354857" cy="237512"/>
          </a:xfrm>
          <a:prstGeom prst="rect">
            <a:avLst/>
          </a:prstGeom>
          <a:solidFill>
            <a:srgbClr val="F35F6A">
              <a:alpha val="8902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/>
              <a:t>Objetivo da Pesquisa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570347" y="4371950"/>
            <a:ext cx="7600846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476156567"/>
              </p:ext>
            </p:extLst>
          </p:nvPr>
        </p:nvGraphicFramePr>
        <p:xfrm>
          <a:off x="467544" y="3034099"/>
          <a:ext cx="7703649" cy="13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25" y="1497761"/>
            <a:ext cx="3117206" cy="787368"/>
          </a:xfrm>
          <a:prstGeom prst="rect">
            <a:avLst/>
          </a:prstGeom>
        </p:spPr>
      </p:pic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1675055680"/>
              </p:ext>
            </p:extLst>
          </p:nvPr>
        </p:nvGraphicFramePr>
        <p:xfrm>
          <a:off x="3995936" y="1044287"/>
          <a:ext cx="4032448" cy="196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3995936" y="915566"/>
            <a:ext cx="0" cy="20932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01982" y="3012987"/>
            <a:ext cx="696695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51435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63888" y="915566"/>
            <a:ext cx="4968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fonte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divulgação mais efetiva do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Começar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 é através da </a:t>
            </a:r>
            <a:r>
              <a:rPr lang="pt-BR" sz="2400" dirty="0" smtClean="0">
                <a:solidFill>
                  <a:srgbClr val="74BE8D"/>
                </a:solidFill>
              </a:rPr>
              <a:t>indicação de </a:t>
            </a:r>
            <a:r>
              <a:rPr lang="pt-BR" sz="2400" dirty="0">
                <a:solidFill>
                  <a:srgbClr val="74BE8D"/>
                </a:solidFill>
              </a:rPr>
              <a:t>amigos ou instituições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88024" y="2644812"/>
            <a:ext cx="3517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Este dado é o reflexo da qualidade dos serviços oferecidos pelo </a:t>
            </a:r>
            <a:r>
              <a:rPr lang="pt-BR" sz="2400" dirty="0" smtClean="0">
                <a:solidFill>
                  <a:srgbClr val="008BBC"/>
                </a:solidFill>
              </a:rPr>
              <a:t>SEBRAE, evidenciado pelas altas notas de satisfação geral e </a:t>
            </a:r>
            <a:r>
              <a:rPr lang="pt-BR" sz="2400" dirty="0" smtClean="0">
                <a:solidFill>
                  <a:srgbClr val="008BBC"/>
                </a:solidFill>
              </a:rPr>
              <a:t>de efetividade.</a:t>
            </a:r>
            <a:endParaRPr lang="pt-BR" sz="2400" dirty="0">
              <a:solidFill>
                <a:srgbClr val="008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1" y="0"/>
            <a:ext cx="4114800" cy="51435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635896" y="0"/>
            <a:ext cx="5508104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81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23928" y="1635646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dirty="0" smtClean="0">
                <a:solidFill>
                  <a:schemeClr val="accent6"/>
                </a:solidFill>
              </a:rPr>
              <a:t>8 a cada 10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participantes recomendariam o projeto Começar Bem para terceiros</a:t>
            </a:r>
            <a:endParaRPr lang="pt-BR" sz="2400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635896" y="0"/>
            <a:ext cx="0" cy="51435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923927" y="1347614"/>
            <a:ext cx="1173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Por isso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54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410" y="0"/>
            <a:ext cx="4563579" cy="51435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29067" b="15633"/>
          <a:stretch/>
        </p:blipFill>
        <p:spPr>
          <a:xfrm>
            <a:off x="-612576" y="-393353"/>
            <a:ext cx="7694740" cy="561662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82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29654" y="1491630"/>
            <a:ext cx="4392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6000" dirty="0" smtClean="0">
                <a:solidFill>
                  <a:srgbClr val="FFFF00"/>
                </a:solidFill>
              </a:rPr>
              <a:t>MAS</a:t>
            </a: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O acompanhamento dos participantes pós Começar bem praticamente não está sendo realizado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42" t="1" b="56999"/>
          <a:stretch/>
        </p:blipFill>
        <p:spPr>
          <a:xfrm>
            <a:off x="35497" y="1696676"/>
            <a:ext cx="5400600" cy="34468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36" r="17612" b="16058"/>
          <a:stretch/>
        </p:blipFill>
        <p:spPr>
          <a:xfrm>
            <a:off x="1619673" y="-92546"/>
            <a:ext cx="8352928" cy="518457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83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24986" y="483518"/>
            <a:ext cx="7190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 smtClean="0">
                <a:solidFill>
                  <a:srgbClr val="FFFF00"/>
                </a:solidFill>
              </a:rPr>
              <a:t>Bons 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23928" y="14954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pt-BR" dirty="0" smtClean="0">
                <a:solidFill>
                  <a:prstClr val="white"/>
                </a:solidFill>
              </a:rPr>
              <a:t>Em geral o projeto Começar Bem parece atender bem as necessidades de seu público...</a:t>
            </a:r>
            <a:endParaRPr lang="pt-BR" sz="2400" dirty="0">
              <a:solidFill>
                <a:prstClr val="white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60032" y="2141736"/>
            <a:ext cx="3635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800" dirty="0" smtClean="0">
                <a:solidFill>
                  <a:srgbClr val="EE5067"/>
                </a:solidFill>
              </a:rPr>
              <a:t>Mas</a:t>
            </a:r>
            <a:r>
              <a:rPr lang="pt-BR" dirty="0">
                <a:solidFill>
                  <a:prstClr val="white"/>
                </a:solidFill>
              </a:rPr>
              <a:t> </a:t>
            </a:r>
            <a:r>
              <a:rPr lang="pt-BR" sz="1600" dirty="0">
                <a:solidFill>
                  <a:prstClr val="white"/>
                </a:solidFill>
              </a:rPr>
              <a:t>alguns </a:t>
            </a:r>
            <a:r>
              <a:rPr lang="pt-BR" sz="1600" dirty="0" smtClean="0">
                <a:solidFill>
                  <a:prstClr val="white"/>
                </a:solidFill>
              </a:rPr>
              <a:t>cursos poderiam focar mais na aplicabilidade de seus ensinamentos, este foi o aspecto que apresentou as menores notas, segundo os entrevistados</a:t>
            </a:r>
            <a:endParaRPr lang="pt-BR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778" b="93032"/>
          <a:stretch/>
        </p:blipFill>
        <p:spPr>
          <a:xfrm flipV="1">
            <a:off x="-36514" y="0"/>
            <a:ext cx="9180513" cy="27877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/>
          <a:srcRect l="778"/>
          <a:stretch/>
        </p:blipFill>
        <p:spPr>
          <a:xfrm>
            <a:off x="-60846" y="2716039"/>
            <a:ext cx="9180515" cy="242773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717703"/>
            <a:ext cx="3240360" cy="436339"/>
          </a:xfrm>
          <a:prstGeom prst="rect">
            <a:avLst/>
          </a:prstGeom>
          <a:noFill/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251521" y="4646181"/>
            <a:ext cx="1008111" cy="564796"/>
          </a:xfrm>
          <a:prstGeom prst="rect">
            <a:avLst/>
          </a:prstGeom>
        </p:spPr>
      </p:pic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748465" y="4890194"/>
            <a:ext cx="371204" cy="273844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schemeClr val="bg1">
                    <a:lumMod val="50000"/>
                  </a:schemeClr>
                </a:solidFill>
              </a:rPr>
              <a:t>84</a:t>
            </a:fld>
            <a:endParaRPr lang="pt-B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1560" y="786110"/>
            <a:ext cx="34649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UNIDADE </a:t>
            </a:r>
            <a:r>
              <a:rPr lang="pt-BR" dirty="0" smtClean="0"/>
              <a:t>DE GESTÃO ESTRATÉGICA</a:t>
            </a:r>
          </a:p>
          <a:p>
            <a:endParaRPr lang="pt-BR" dirty="0"/>
          </a:p>
          <a:p>
            <a:r>
              <a:rPr lang="pt-BR" dirty="0" smtClean="0"/>
              <a:t>Dênis Pedro Nunes </a:t>
            </a:r>
          </a:p>
          <a:p>
            <a:r>
              <a:rPr lang="pt-BR" dirty="0" smtClean="0"/>
              <a:t>Coordenação da pesquisa</a:t>
            </a:r>
          </a:p>
          <a:p>
            <a:r>
              <a:rPr lang="pt-BR" sz="1200" dirty="0" smtClean="0">
                <a:hlinkClick r:id="rId6"/>
              </a:rPr>
              <a:t>denis.pedro@sebrae.com.br</a:t>
            </a:r>
            <a:r>
              <a:rPr lang="pt-BR" sz="1200" dirty="0" smtClean="0"/>
              <a:t> </a:t>
            </a:r>
          </a:p>
          <a:p>
            <a:r>
              <a:rPr lang="pt-BR" sz="1200" dirty="0" smtClean="0"/>
              <a:t>(61) 3348-7180</a:t>
            </a:r>
            <a:endParaRPr lang="pt-BR" sz="1200" dirty="0"/>
          </a:p>
        </p:txBody>
      </p:sp>
      <p:pic>
        <p:nvPicPr>
          <p:cNvPr id="9" name="Picture 2" descr="Resultado de imagem para logo sebrae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9839"/>
            <a:ext cx="957595" cy="4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tângulo 5">
            <a:hlinkClick r:id="rId3" action="ppaction://hlinksldjump"/>
          </p:cNvPr>
          <p:cNvSpPr/>
          <p:nvPr/>
        </p:nvSpPr>
        <p:spPr>
          <a:xfrm>
            <a:off x="0" y="1490069"/>
            <a:ext cx="3452274" cy="721641"/>
          </a:xfrm>
          <a:prstGeom prst="rect">
            <a:avLst/>
          </a:prstGeom>
          <a:solidFill>
            <a:srgbClr val="5D7895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Resultados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168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14061</Words>
  <Application>Microsoft Office PowerPoint</Application>
  <PresentationFormat>Apresentação na tela (16:9)</PresentationFormat>
  <Paragraphs>5251</Paragraphs>
  <Slides>84</Slides>
  <Notes>76</Notes>
  <HiddenSlides>55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93" baseType="lpstr">
      <vt:lpstr>Arial</vt:lpstr>
      <vt:lpstr>Berlin Sans FB Demi</vt:lpstr>
      <vt:lpstr>Calibri</vt:lpstr>
      <vt:lpstr>Cambria</vt:lpstr>
      <vt:lpstr>Cambria Math</vt:lpstr>
      <vt:lpstr>Century Gothic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Meta</dc:creator>
  <cp:lastModifiedBy>Denis Pedro Nunes</cp:lastModifiedBy>
  <cp:revision>984</cp:revision>
  <dcterms:created xsi:type="dcterms:W3CDTF">2017-01-31T17:30:42Z</dcterms:created>
  <dcterms:modified xsi:type="dcterms:W3CDTF">2017-02-23T20:33:42Z</dcterms:modified>
</cp:coreProperties>
</file>